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944" r:id="rId2"/>
    <p:sldId id="688" r:id="rId3"/>
    <p:sldId id="945" r:id="rId4"/>
    <p:sldId id="936" r:id="rId5"/>
    <p:sldId id="942" r:id="rId6"/>
    <p:sldId id="937" r:id="rId7"/>
    <p:sldId id="938" r:id="rId8"/>
    <p:sldId id="939" r:id="rId9"/>
    <p:sldId id="940" r:id="rId10"/>
    <p:sldId id="941" r:id="rId11"/>
    <p:sldId id="897" r:id="rId12"/>
  </p:sldIdLst>
  <p:sldSz cx="9144000" cy="5143500" type="screen16x9"/>
  <p:notesSz cx="6797675" cy="9929813"/>
  <p:defaultTextStyle>
    <a:defPPr>
      <a:defRPr lang="en-US"/>
    </a:defPPr>
    <a:lvl1pPr marL="0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8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55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33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511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89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66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45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022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ễn Anh Khiêm-Cục QLCL" initials="NAKQ" lastIdx="1" clrIdx="0">
    <p:extLst>
      <p:ext uri="{19B8F6BF-5375-455C-9EA6-DF929625EA0E}">
        <p15:presenceInfo xmlns:p15="http://schemas.microsoft.com/office/powerpoint/2012/main" xmlns="" userId="S::nakhiem@moet.edu.vn::ac09ae2e-032c-4fbe-974b-a6709e7e78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92D0"/>
    <a:srgbClr val="0D04C8"/>
    <a:srgbClr val="3E26A6"/>
    <a:srgbClr val="F3F2F1"/>
    <a:srgbClr val="21546D"/>
    <a:srgbClr val="0DAB85"/>
    <a:srgbClr val="3C636C"/>
    <a:srgbClr val="22393E"/>
    <a:srgbClr val="000000"/>
    <a:srgbClr val="9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9" autoAdjust="0"/>
    <p:restoredTop sz="93945" autoAdjust="0"/>
  </p:normalViewPr>
  <p:slideViewPr>
    <p:cSldViewPr snapToGrid="0" snapToObjects="1">
      <p:cViewPr varScale="1">
        <p:scale>
          <a:sx n="90" d="100"/>
          <a:sy n="90" d="100"/>
        </p:scale>
        <p:origin x="-120" y="-132"/>
      </p:cViewPr>
      <p:guideLst>
        <p:guide orient="horz"/>
        <p:guide pos="3840"/>
        <p:guide pos="2880"/>
      </p:guideLst>
    </p:cSldViewPr>
  </p:slideViewPr>
  <p:outlineViewPr>
    <p:cViewPr>
      <p:scale>
        <a:sx n="33" d="100"/>
        <a:sy n="33" d="100"/>
      </p:scale>
      <p:origin x="0" y="132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14" y="72"/>
      </p:cViewPr>
      <p:guideLst>
        <p:guide orient="horz" pos="3128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1A594-041B-449E-89BC-5A6CB1F5A9AB}" type="datetimeFigureOut">
              <a:rPr lang="id-ID" smtClean="0"/>
              <a:pPr/>
              <a:t>21/04/2025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DDC53-01B7-4E0F-8BE2-02DC8C67218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1936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CCC32-3486-46B1-A8B7-921064D8D59D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4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1495A-DD81-44F4-9F54-1F39867BF2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1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8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55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33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11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89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66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45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22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91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547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4B0E770-4068-2DD4-2BB1-338B14C84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3D09791-30D0-7105-C1A5-5C38BC3E92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DA936B8-90C7-A100-C703-B46528169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68B77FA-1A21-BD36-1B80-A4FC937D54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997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1043E3E-AD21-10F8-225D-5746A14E7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574CAD0-1291-26B9-4925-521602D3A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FAE518F-0B56-E475-274F-639564330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722497B-DE46-7D17-6E76-232FB2E204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01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38E14B-691C-0EE6-4E25-9DBBDB521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343EBB7-03AF-1395-87E6-D0F2C5B9B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F79BECA-C15F-10F0-8580-2865E1037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7AD73A-4BA6-DBD3-871E-27E67DF2D1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520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65D030-754C-9CB1-80DE-15CC8A99E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88F7681-8334-4CE6-6B74-C6995D0AE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831794D-C008-7442-895D-86D879D5D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C4B51B0-6F1A-3C30-57CE-0F4E05E141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2238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70DC1D-2AEC-89E5-72C7-76E7FF88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677B1F4-3F38-77CE-31FC-3B4631CF1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F858CAC-2386-0F1C-4A06-BC6DF53B5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0AB96BC-D599-2C90-B353-88F917394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013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8CB77AD-25F8-4130-2059-2991CEDD7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6E2113A-E834-E153-91FB-D994F3E7B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2FBB4B0C-3EBA-EA16-4581-8C5C458D3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9838A00-B3E4-E42F-2BC7-93FB304A0D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50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0B5C6D-CFD8-4DEA-DE92-D6B1F7FA9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B2DAAAD-7BF3-F01C-032F-8E8E6CE32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C783B65-A9CD-37F8-3E69-EB44D4F30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454BE9-0DCB-9C07-9222-0240C04DFB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102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1239838"/>
            <a:ext cx="5956300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62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729162"/>
            <a:ext cx="91440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8457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86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78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42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510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" y="-38100"/>
            <a:ext cx="881491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12359E-738A-F303-D71D-43D675A6A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329AF33-51DA-2FD7-08D6-52F188CA0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49562C-FBE3-958E-6B0A-B27179F4B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97FC96D1-569C-422F-9508-690AC6A925A0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3A4D2A0-93C2-5E32-8569-1C7FD1E2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4CFDCD0-435A-234E-5FE1-EA23E7DF5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FF9A87-3DAC-499A-BB78-F97AF79F9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6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85" r:id="rId4"/>
    <p:sldLayoutId id="2147483680" r:id="rId5"/>
    <p:sldLayoutId id="2147483686" r:id="rId6"/>
    <p:sldLayoutId id="2147483687" r:id="rId7"/>
  </p:sldLayoutIdLst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lang="en-US" sz="23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Roboto Medium" panose="02000000000000000000" pitchFamily="2" charset="0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Calibri" pitchFamily="34" charset="0"/>
          <a:ea typeface="Roboto Light" panose="02000000000000000000" pitchFamily="2" charset="0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5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Calibri" pitchFamily="34" charset="0"/>
          <a:ea typeface="Roboto Light" panose="02000000000000000000" pitchFamily="2" charset="0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4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Calibri" pitchFamily="34" charset="0"/>
          <a:ea typeface="Roboto Light" panose="02000000000000000000" pitchFamily="2" charset="0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Calibri" pitchFamily="34" charset="0"/>
          <a:ea typeface="Roboto Light" panose="02000000000000000000" pitchFamily="2" charset="0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>
          <a:solidFill>
            <a:schemeClr val="tx1">
              <a:lumMod val="75000"/>
              <a:lumOff val="25000"/>
            </a:schemeClr>
          </a:solidFill>
          <a:effectLst/>
          <a:latin typeface="Calibri" pitchFamily="34" charset="0"/>
          <a:ea typeface="Roboto Light" panose="02000000000000000000" pitchFamily="2" charset="0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81507E2-0008-CD98-634F-95856765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663C1DC-DB83-2437-3640-71D53C8337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726" y="-2989536"/>
            <a:ext cx="11201400" cy="11201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DCB4BC3-CBF0-FE1D-6D03-C49EEA494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0FC0C45-94F5-ED0A-4515-541E461CEF80}"/>
              </a:ext>
            </a:extLst>
          </p:cNvPr>
          <p:cNvSpPr txBox="1"/>
          <p:nvPr/>
        </p:nvSpPr>
        <p:spPr>
          <a:xfrm>
            <a:off x="4571984" y="1070185"/>
            <a:ext cx="65" cy="55399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endParaRPr lang="en-US" sz="3000" b="1" dirty="0">
              <a:solidFill>
                <a:srgbClr val="014EC4"/>
              </a:solidFill>
              <a:latin typeface="Times New Roman"/>
              <a:cs typeface="Times New Roman" panose="02020603050405020304" pitchFamily="18" charset="0"/>
            </a:endParaRPr>
          </a:p>
        </p:txBody>
      </p:sp>
      <p:sp>
        <p:nvSpPr>
          <p:cNvPr id="9" name="Hộp Văn bản 2">
            <a:extLst>
              <a:ext uri="{FF2B5EF4-FFF2-40B4-BE49-F238E27FC236}">
                <a16:creationId xmlns="" xmlns:a16="http://schemas.microsoft.com/office/drawing/2014/main" id="{5E3B875E-70EC-C297-27A4-B61F0B3973BD}"/>
              </a:ext>
            </a:extLst>
          </p:cNvPr>
          <p:cNvSpPr txBox="1"/>
          <p:nvPr/>
        </p:nvSpPr>
        <p:spPr>
          <a:xfrm>
            <a:off x="2986408" y="519869"/>
            <a:ext cx="3221203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900" b="1" dirty="0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SỞ GIÁO DỤC VÀ ĐÀO TẠO</a:t>
            </a:r>
            <a:endParaRPr lang="vi-VN" sz="1900" b="1" dirty="0">
              <a:solidFill>
                <a:srgbClr val="014EC4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</a:endParaRPr>
          </a:p>
        </p:txBody>
      </p:sp>
      <p:sp>
        <p:nvSpPr>
          <p:cNvPr id="10" name="Hộp Văn bản 4">
            <a:extLst>
              <a:ext uri="{FF2B5EF4-FFF2-40B4-BE49-F238E27FC236}">
                <a16:creationId xmlns="" xmlns:a16="http://schemas.microsoft.com/office/drawing/2014/main" id="{6A6C9C3F-4887-CA20-3227-66CE992148AB}"/>
              </a:ext>
            </a:extLst>
          </p:cNvPr>
          <p:cNvSpPr txBox="1"/>
          <p:nvPr/>
        </p:nvSpPr>
        <p:spPr>
          <a:xfrm>
            <a:off x="2241658" y="198720"/>
            <a:ext cx="4701993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900" b="1" dirty="0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UỶ BAN NHÂN DÂN TỈNH QUẢNG NGÃI </a:t>
            </a:r>
            <a:endParaRPr lang="vi-VN" sz="1900" b="1" dirty="0">
              <a:solidFill>
                <a:srgbClr val="014EC4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</a:endParaRPr>
          </a:p>
        </p:txBody>
      </p:sp>
      <p:sp>
        <p:nvSpPr>
          <p:cNvPr id="12" name="Hộp Văn bản 6">
            <a:extLst>
              <a:ext uri="{FF2B5EF4-FFF2-40B4-BE49-F238E27FC236}">
                <a16:creationId xmlns="" xmlns:a16="http://schemas.microsoft.com/office/drawing/2014/main" id="{614DE6F2-BDBD-BE7F-1AF8-E66EF78E4132}"/>
              </a:ext>
            </a:extLst>
          </p:cNvPr>
          <p:cNvSpPr txBox="1"/>
          <p:nvPr/>
        </p:nvSpPr>
        <p:spPr>
          <a:xfrm>
            <a:off x="2926472" y="2202246"/>
            <a:ext cx="3303327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vi-VN" sz="4100" b="1" dirty="0">
              <a:solidFill>
                <a:srgbClr val="FF0000"/>
              </a:solidFill>
              <a:latin typeface="Times New Roman"/>
              <a:ea typeface="Tahoma"/>
              <a:cs typeface="Times New Roman"/>
            </a:endParaRPr>
          </a:p>
        </p:txBody>
      </p:sp>
      <p:sp>
        <p:nvSpPr>
          <p:cNvPr id="19" name="Hộp Văn bản 8">
            <a:extLst>
              <a:ext uri="{FF2B5EF4-FFF2-40B4-BE49-F238E27FC236}">
                <a16:creationId xmlns="" xmlns:a16="http://schemas.microsoft.com/office/drawing/2014/main" id="{E324DD82-FBA5-E20E-B691-88A7943A1BF5}"/>
              </a:ext>
            </a:extLst>
          </p:cNvPr>
          <p:cNvSpPr txBox="1"/>
          <p:nvPr/>
        </p:nvSpPr>
        <p:spPr>
          <a:xfrm>
            <a:off x="1020434" y="2005233"/>
            <a:ext cx="7748696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3600" b="1" dirty="0">
              <a:solidFill>
                <a:srgbClr val="014EC4"/>
              </a:solidFill>
              <a:latin typeface="Times New Roman"/>
              <a:ea typeface="Tahoma"/>
              <a:cs typeface="Times New Roman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F705BF3-C7DF-4B2D-5526-9E2FA7BD5EC2}"/>
              </a:ext>
            </a:extLst>
          </p:cNvPr>
          <p:cNvSpPr/>
          <p:nvPr/>
        </p:nvSpPr>
        <p:spPr>
          <a:xfrm>
            <a:off x="106056" y="1317048"/>
            <a:ext cx="9070640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30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HỘI NGHỊ TẬP HUẤN</a:t>
            </a:r>
            <a:endParaRPr lang="en-US" sz="3000" b="1" dirty="0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bg1"/>
                </a:outerShdw>
              </a:effectLst>
            </a:endParaRPr>
          </a:p>
        </p:txBody>
      </p:sp>
      <p:sp>
        <p:nvSpPr>
          <p:cNvPr id="25" name="Hộp Văn bản 4">
            <a:extLst>
              <a:ext uri="{FF2B5EF4-FFF2-40B4-BE49-F238E27FC236}">
                <a16:creationId xmlns="" xmlns:a16="http://schemas.microsoft.com/office/drawing/2014/main" id="{65DDAE48-6E9B-54B9-1537-AAE625A686A9}"/>
              </a:ext>
            </a:extLst>
          </p:cNvPr>
          <p:cNvSpPr txBox="1"/>
          <p:nvPr/>
        </p:nvSpPr>
        <p:spPr>
          <a:xfrm>
            <a:off x="5111573" y="3560400"/>
            <a:ext cx="3755551" cy="230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b="1" i="1" dirty="0" err="1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Quảng</a:t>
            </a:r>
            <a:r>
              <a:rPr lang="en-US" sz="1500" b="1" i="1" dirty="0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 </a:t>
            </a:r>
            <a:r>
              <a:rPr lang="en-US" sz="1500" b="1" i="1" dirty="0" err="1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Ngãi</a:t>
            </a:r>
            <a:r>
              <a:rPr lang="en-US" sz="1500" b="1" i="1" dirty="0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, </a:t>
            </a:r>
            <a:r>
              <a:rPr lang="en-US" sz="1500" b="1" i="1" dirty="0" err="1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ngày</a:t>
            </a:r>
            <a:r>
              <a:rPr lang="en-US" sz="1500" b="1" i="1" dirty="0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 21 </a:t>
            </a:r>
            <a:r>
              <a:rPr lang="en-US" sz="1500" b="1" i="1" dirty="0" err="1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tháng</a:t>
            </a:r>
            <a:r>
              <a:rPr lang="en-US" sz="1500" b="1" i="1" dirty="0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 04 </a:t>
            </a:r>
            <a:r>
              <a:rPr lang="en-US" sz="1500" b="1" i="1" dirty="0" err="1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năm</a:t>
            </a:r>
            <a:r>
              <a:rPr lang="en-US" sz="1500" b="1" i="1" dirty="0">
                <a:solidFill>
                  <a:srgbClr val="014EC4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</a:rPr>
              <a:t> 2025</a:t>
            </a:r>
            <a:endParaRPr lang="vi-VN" sz="1500" b="1" i="1" dirty="0">
              <a:solidFill>
                <a:srgbClr val="014EC4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12AE9965-973C-B31B-D96F-21D00A07ED71}"/>
              </a:ext>
            </a:extLst>
          </p:cNvPr>
          <p:cNvCxnSpPr/>
          <p:nvPr/>
        </p:nvCxnSpPr>
        <p:spPr>
          <a:xfrm>
            <a:off x="3213354" y="816982"/>
            <a:ext cx="272605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46F6BD5-E0AC-B558-D0FB-DDE4025944F4}"/>
              </a:ext>
            </a:extLst>
          </p:cNvPr>
          <p:cNvSpPr txBox="1"/>
          <p:nvPr/>
        </p:nvSpPr>
        <p:spPr>
          <a:xfrm>
            <a:off x="1753775" y="2502846"/>
            <a:ext cx="5603057" cy="47320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NĂM HỌC</a:t>
            </a:r>
            <a:r>
              <a:rPr lang="vi-VN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vi-VN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BCA1FD9-E9ED-9B82-9A5A-361B3664B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82" y="151153"/>
            <a:ext cx="1045393" cy="105064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8AF5178C-AB54-5C9B-327E-BEC5C968C57D}"/>
              </a:ext>
            </a:extLst>
          </p:cNvPr>
          <p:cNvSpPr/>
          <p:nvPr/>
        </p:nvSpPr>
        <p:spPr>
          <a:xfrm>
            <a:off x="213213" y="1999352"/>
            <a:ext cx="8702188" cy="47320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26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7260000" algn="tl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CÔNG TÁC TUYỂN SINH ĐẦU CẤP</a:t>
            </a:r>
            <a:endParaRPr lang="en-US" sz="2600" b="1" dirty="0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bg1"/>
                </a:out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4B0901BA-982A-9686-637A-FEF4D69A3E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919" y="199482"/>
            <a:ext cx="1576211" cy="66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2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5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496" y="843992"/>
            <a:ext cx="88757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 KHAI VĂN BẢN THI VÀO LỚP 10</a:t>
            </a:r>
          </a:p>
          <a:p>
            <a:pPr algn="ctr"/>
            <a:r>
              <a:rPr lang="en-US" sz="2600" b="1" dirty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 HỌC 2025-2026</a:t>
            </a:r>
            <a:endParaRPr lang="en-US" sz="2600" b="1" spc="-50" dirty="0">
              <a:solidFill>
                <a:srgbClr val="0D04C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12266FA-920A-4B50-83DC-7E64A575FDFA}"/>
              </a:ext>
            </a:extLst>
          </p:cNvPr>
          <p:cNvSpPr txBox="1"/>
          <p:nvPr/>
        </p:nvSpPr>
        <p:spPr>
          <a:xfrm>
            <a:off x="3021222" y="3981569"/>
            <a:ext cx="3836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err="1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Quảng</a:t>
            </a:r>
            <a:r>
              <a:rPr lang="en-US" sz="1600" b="1" i="1" dirty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Ngãi</a:t>
            </a:r>
            <a:r>
              <a:rPr lang="en-US" sz="1600" b="1" i="1" dirty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i="1" dirty="0" err="1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600" b="1" i="1" dirty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en-US" sz="1600" b="1" i="1" dirty="0" err="1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1600" b="1" i="1" dirty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1600" b="1" i="1" dirty="0" err="1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600" b="1" i="1" dirty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14522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/>
          <p:cNvSpPr/>
          <p:nvPr/>
        </p:nvSpPr>
        <p:spPr>
          <a:xfrm>
            <a:off x="1" y="4859081"/>
            <a:ext cx="3157863" cy="74428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>
            <a:off x="3157864" y="4865057"/>
            <a:ext cx="159488" cy="68452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Snip Single Corner Rectangle 21"/>
          <p:cNvSpPr/>
          <p:nvPr/>
        </p:nvSpPr>
        <p:spPr>
          <a:xfrm rot="10800000">
            <a:off x="3518679" y="4956361"/>
            <a:ext cx="5625321" cy="74016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ight Triangle 24"/>
          <p:cNvSpPr/>
          <p:nvPr/>
        </p:nvSpPr>
        <p:spPr>
          <a:xfrm rot="16200000" flipH="1">
            <a:off x="3397135" y="4887640"/>
            <a:ext cx="73597" cy="211878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8241" y="0"/>
            <a:ext cx="4437888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D0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VĂN BẢN CHỈ ĐẠO</a:t>
            </a:r>
            <a:endParaRPr lang="en-US" sz="2000" b="1" spc="-50" dirty="0">
              <a:solidFill>
                <a:srgbClr val="0D04C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5473" y="508699"/>
            <a:ext cx="3979718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1600" b="1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600" dirty="0" err="1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1600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30/2024/TT-BGDĐT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30/12/2024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trưởng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GDĐT 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ban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Quy chế tuyển sinh 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THCS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THPT</a:t>
            </a:r>
            <a:endParaRPr lang="en-US" sz="1600" dirty="0">
              <a:solidFill>
                <a:srgbClr val="0D04C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5473" y="1464662"/>
            <a:ext cx="3979718" cy="1077218"/>
          </a:xfrm>
          <a:prstGeom prst="rect">
            <a:avLst/>
          </a:prstGeom>
          <a:ln>
            <a:solidFill>
              <a:srgbClr val="1692D0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1600" dirty="0" err="1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1600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380/QĐ-UBND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12/3/2025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UBND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đạo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tuyển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phổ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2025-2026;</a:t>
            </a:r>
            <a:endParaRPr lang="en-US" sz="1600" dirty="0">
              <a:solidFill>
                <a:srgbClr val="0D04C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30129" y="1578963"/>
            <a:ext cx="4572000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1600" b="1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1600" dirty="0" err="1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1600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212/KH-SGDĐT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27/02/2025 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GDDT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tuyển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phổ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2025-2026;</a:t>
            </a:r>
            <a:endParaRPr lang="en-US" sz="1600" dirty="0">
              <a:solidFill>
                <a:srgbClr val="0D04C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5473" y="2655332"/>
            <a:ext cx="3979718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1600" b="1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1600" dirty="0" err="1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1600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211/QĐ-SGDĐT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26/3/2025 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đốc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GDĐT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tuyển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phổ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1600" dirty="0">
              <a:solidFill>
                <a:srgbClr val="0D04C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30129" y="2748397"/>
            <a:ext cx="4572000" cy="83099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1600" dirty="0" err="1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1600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685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/SGDĐT-GDTrH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13/3/2025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V/v hướng dẫn công tác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tuyển sinh vào lớp 10 THPT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năm học 2025-2026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1600" dirty="0">
              <a:solidFill>
                <a:srgbClr val="0D04C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11185" y="3989655"/>
            <a:ext cx="4572000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1600" b="1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1600" dirty="0" err="1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1600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588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/SGDĐT-GDTrH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06/3/2025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V/v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dung,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tuyển sinh vào lớp 10 THPT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năm học 2025-2026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rgbClr val="0D04C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30129" y="508699"/>
            <a:ext cx="4572000" cy="830997"/>
          </a:xfrm>
          <a:prstGeom prst="rect">
            <a:avLst/>
          </a:prstGeom>
          <a:ln>
            <a:solidFill>
              <a:srgbClr val="0D04C8"/>
            </a:solidFill>
          </a:ln>
        </p:spPr>
        <p:txBody>
          <a:bodyPr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600" dirty="0" err="1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1600" dirty="0" smtClean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310/QĐ-UBND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27/02/2025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UBND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phê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tuyển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phổ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600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 2025-2026;</a:t>
            </a:r>
            <a:endParaRPr lang="en-US" sz="1600" dirty="0">
              <a:solidFill>
                <a:srgbClr val="0D04C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29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D680D0-27B8-7192-08D3-5B2684082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EB401020-9156-DC3F-64AE-99098AA46939}"/>
              </a:ext>
            </a:extLst>
          </p:cNvPr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>
              <a:extLst>
                <a:ext uri="{FF2B5EF4-FFF2-40B4-BE49-F238E27FC236}">
                  <a16:creationId xmlns:a16="http://schemas.microsoft.com/office/drawing/2014/main" xmlns="" id="{AD4B5074-B799-5930-154B-AA0328D5CF9A}"/>
                </a:ext>
              </a:extLst>
            </p:cNvPr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xmlns="" id="{7608F242-5F32-026B-621C-0C95858E4075}"/>
                </a:ext>
              </a:extLst>
            </p:cNvPr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A7CE73D-A069-CC62-4898-D883C979B81C}"/>
              </a:ext>
            </a:extLst>
          </p:cNvPr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>
              <a:extLst>
                <a:ext uri="{FF2B5EF4-FFF2-40B4-BE49-F238E27FC236}">
                  <a16:creationId xmlns:a16="http://schemas.microsoft.com/office/drawing/2014/main" xmlns="" id="{6A6A5BBC-4B2B-B771-E052-F91F52D17A84}"/>
                </a:ext>
              </a:extLst>
            </p:cNvPr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xmlns="" id="{BAA51D32-4FCF-A1EB-6E21-53F2FAB663D4}"/>
                </a:ext>
              </a:extLst>
            </p:cNvPr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38ADD681-5835-1C7F-947D-178D5FE41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40811"/>
              </p:ext>
            </p:extLst>
          </p:nvPr>
        </p:nvGraphicFramePr>
        <p:xfrm>
          <a:off x="553156" y="717995"/>
          <a:ext cx="8094132" cy="4479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044">
                  <a:extLst>
                    <a:ext uri="{9D8B030D-6E8A-4147-A177-3AD203B41FA5}">
                      <a16:colId xmlns:a16="http://schemas.microsoft.com/office/drawing/2014/main" xmlns="" val="3410790290"/>
                    </a:ext>
                  </a:extLst>
                </a:gridCol>
                <a:gridCol w="2698044">
                  <a:extLst>
                    <a:ext uri="{9D8B030D-6E8A-4147-A177-3AD203B41FA5}">
                      <a16:colId xmlns:a16="http://schemas.microsoft.com/office/drawing/2014/main" xmlns="" val="949200132"/>
                    </a:ext>
                  </a:extLst>
                </a:gridCol>
                <a:gridCol w="2698044">
                  <a:extLst>
                    <a:ext uri="{9D8B030D-6E8A-4147-A177-3AD203B41FA5}">
                      <a16:colId xmlns:a16="http://schemas.microsoft.com/office/drawing/2014/main" xmlns="" val="2298141535"/>
                    </a:ext>
                  </a:extLst>
                </a:gridCol>
              </a:tblGrid>
              <a:tr h="3841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2025-2026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Căn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chỉnh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34854260"/>
                  </a:ext>
                </a:extLst>
              </a:tr>
              <a:tr h="1977659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vi-VN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Địa bàn tuyển sinh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 sinh có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nơi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thường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trú hoặc đã tốt nghiệp THCS tại các trường THCS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các xã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thuộc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huyện Sơn Tịnh được dự tuyển vào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rường THPT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 Gia, Huỳnh Thúc Kháng, 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Sơn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Mỹ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Võ Nguyên Giáp.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vi-VN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Địa bàn tuyển sinh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 sinh có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nơi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thường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trú hoặc đã tốt nghiệp THCS tại các trường THCS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các xã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thuộc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huyện Sơn Tịnh được dự tuyển vào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rường THPT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 Gia, Huỳnh Thúc Kháng, Võ Nguyên Giáp.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Trường THPT Sơn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Mỹ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nghị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Trường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phù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tiễn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9456229"/>
                  </a:ext>
                </a:extLst>
              </a:tr>
              <a:tr h="1977659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3928153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1D7F258-424F-22D4-9089-DFD47AC4725D}"/>
              </a:ext>
            </a:extLst>
          </p:cNvPr>
          <p:cNvSpPr txBox="1"/>
          <p:nvPr/>
        </p:nvSpPr>
        <p:spPr>
          <a:xfrm>
            <a:off x="485425" y="225778"/>
            <a:ext cx="6366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04C8"/>
                </a:solidFill>
              </a:rPr>
              <a:t>II. </a:t>
            </a:r>
            <a:r>
              <a:rPr lang="en-US" b="1" dirty="0">
                <a:solidFill>
                  <a:srgbClr val="0D04C8"/>
                </a:solidFill>
                <a:latin typeface="Times New Roman" pitchFamily="18" charset="0"/>
                <a:cs typeface="Times New Roman" pitchFamily="18" charset="0"/>
              </a:rPr>
              <a:t>MỘT SỐ ĐIỂM MỚI KỲ THI TUYỂN SINH VÀO 10 NĂM HỌC 2025-2026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7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C2EF2C-EAA1-4A28-4E65-FCA7CDA9A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B4AC19A0-AF12-FE67-1D98-033C91B24290}"/>
              </a:ext>
            </a:extLst>
          </p:cNvPr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>
              <a:extLst>
                <a:ext uri="{FF2B5EF4-FFF2-40B4-BE49-F238E27FC236}">
                  <a16:creationId xmlns:a16="http://schemas.microsoft.com/office/drawing/2014/main" xmlns="" id="{31F96FB3-4828-B6D5-CF82-872D11831D26}"/>
                </a:ext>
              </a:extLst>
            </p:cNvPr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xmlns="" id="{157998CC-F2D1-3F90-A804-0BE460A4336E}"/>
                </a:ext>
              </a:extLst>
            </p:cNvPr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29945B79-722E-1D28-8B71-32E3AF309315}"/>
              </a:ext>
            </a:extLst>
          </p:cNvPr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>
              <a:extLst>
                <a:ext uri="{FF2B5EF4-FFF2-40B4-BE49-F238E27FC236}">
                  <a16:creationId xmlns:a16="http://schemas.microsoft.com/office/drawing/2014/main" xmlns="" id="{AC8A8A9D-1BBD-EF32-0707-89BED994C141}"/>
                </a:ext>
              </a:extLst>
            </p:cNvPr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xmlns="" id="{FBE7D192-36F5-5188-D317-E199FCE45C5A}"/>
                </a:ext>
              </a:extLst>
            </p:cNvPr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A0D01995-72B9-886A-71D7-6F9093316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809846"/>
              </p:ext>
            </p:extLst>
          </p:nvPr>
        </p:nvGraphicFramePr>
        <p:xfrm>
          <a:off x="553156" y="51948"/>
          <a:ext cx="8094132" cy="6684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044">
                  <a:extLst>
                    <a:ext uri="{9D8B030D-6E8A-4147-A177-3AD203B41FA5}">
                      <a16:colId xmlns:a16="http://schemas.microsoft.com/office/drawing/2014/main" xmlns="" val="3410790290"/>
                    </a:ext>
                  </a:extLst>
                </a:gridCol>
                <a:gridCol w="2698044">
                  <a:extLst>
                    <a:ext uri="{9D8B030D-6E8A-4147-A177-3AD203B41FA5}">
                      <a16:colId xmlns:a16="http://schemas.microsoft.com/office/drawing/2014/main" xmlns="" val="949200132"/>
                    </a:ext>
                  </a:extLst>
                </a:gridCol>
                <a:gridCol w="2698044">
                  <a:extLst>
                    <a:ext uri="{9D8B030D-6E8A-4147-A177-3AD203B41FA5}">
                      <a16:colId xmlns:a16="http://schemas.microsoft.com/office/drawing/2014/main" xmlns="" val="2298141535"/>
                    </a:ext>
                  </a:extLst>
                </a:gridCol>
              </a:tblGrid>
              <a:tr h="3841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2025-2026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Căn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chỉnh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34854260"/>
                  </a:ext>
                </a:extLst>
              </a:tr>
              <a:tr h="1977659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Môn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 sinh dự thi vào lớp chuyên Tin học thi môn Toán chuyên cùng đề với thí sinh dự thi vào lớp chuyên Toán.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Môn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 PTDTNT THPT tỉnh thi 02 môn: Ngữ văn và Toán.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 THPT chuyên Lê Khiết thi 04 môn: Ngữ văn, Toán, Tiếng Anh và môn chuyên.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Trường THPT công lập thi 03 môn: Ngữ văn, Toán và Tiếng Anh. </a:t>
                      </a: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mỗi môn thi, bài thi được tính theo thang điểm 10 (mười). </a:t>
                      </a: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Môn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 Tin học thi lập trình trên máy tính bằng ngôn ngữ lập trình bậc cao.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Phù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Chương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giáo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dục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phổ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2018</a:t>
                      </a:r>
                    </a:p>
                    <a:p>
                      <a:pPr marL="0" marR="0" lvl="0" indent="0" algn="just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 sinh dự thi vào lớp chuyên </a:t>
                      </a:r>
                      <a:r>
                        <a:rPr lang="vi-VN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 học thi 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vi-VN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ập trình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máy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tính</a:t>
                      </a: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bằng ngôn ngữ lập trình bậc cao Python/C++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9456229"/>
                  </a:ext>
                </a:extLst>
              </a:tr>
              <a:tr h="19776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39281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07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F2858F6-38F5-9E00-2E2A-AE26C084E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D615C19-FCAC-6885-6A41-EFA5ACFBE5C3}"/>
              </a:ext>
            </a:extLst>
          </p:cNvPr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>
              <a:extLst>
                <a:ext uri="{FF2B5EF4-FFF2-40B4-BE49-F238E27FC236}">
                  <a16:creationId xmlns:a16="http://schemas.microsoft.com/office/drawing/2014/main" xmlns="" id="{0D4ED403-63C7-5375-5518-385C6B830F4B}"/>
                </a:ext>
              </a:extLst>
            </p:cNvPr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xmlns="" id="{C6B56896-89D6-2D83-CF0F-84AE8A69C4D1}"/>
                </a:ext>
              </a:extLst>
            </p:cNvPr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955353A-B0E3-4646-A1FA-137CADA725FC}"/>
              </a:ext>
            </a:extLst>
          </p:cNvPr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>
              <a:extLst>
                <a:ext uri="{FF2B5EF4-FFF2-40B4-BE49-F238E27FC236}">
                  <a16:creationId xmlns:a16="http://schemas.microsoft.com/office/drawing/2014/main" xmlns="" id="{2B2D721F-6F75-9F53-1538-D42C9E083323}"/>
                </a:ext>
              </a:extLst>
            </p:cNvPr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xmlns="" id="{1958C3C9-B218-D025-BE01-58DB576732B2}"/>
                </a:ext>
              </a:extLst>
            </p:cNvPr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D29A0C07-A304-C067-630E-FA03C5EC4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964970"/>
              </p:ext>
            </p:extLst>
          </p:nvPr>
        </p:nvGraphicFramePr>
        <p:xfrm>
          <a:off x="237068" y="133902"/>
          <a:ext cx="8602132" cy="461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8648">
                  <a:extLst>
                    <a:ext uri="{9D8B030D-6E8A-4147-A177-3AD203B41FA5}">
                      <a16:colId xmlns:a16="http://schemas.microsoft.com/office/drawing/2014/main" xmlns="" val="1536187306"/>
                    </a:ext>
                  </a:extLst>
                </a:gridCol>
                <a:gridCol w="3153296">
                  <a:extLst>
                    <a:ext uri="{9D8B030D-6E8A-4147-A177-3AD203B41FA5}">
                      <a16:colId xmlns:a16="http://schemas.microsoft.com/office/drawing/2014/main" xmlns="" val="2827269406"/>
                    </a:ext>
                  </a:extLst>
                </a:gridCol>
                <a:gridCol w="2190188">
                  <a:extLst>
                    <a:ext uri="{9D8B030D-6E8A-4147-A177-3AD203B41FA5}">
                      <a16:colId xmlns:a16="http://schemas.microsoft.com/office/drawing/2014/main" xmlns="" val="1240668794"/>
                    </a:ext>
                  </a:extLst>
                </a:gridCol>
              </a:tblGrid>
              <a:tr h="5773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2025-2026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chỉnh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35185021"/>
                  </a:ext>
                </a:extLst>
              </a:tr>
              <a:tr h="427093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Trường THPT Dân tộc nội trú tỉnh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xét tuyển = Điểm môn (Ngữ văn + Toán) x 2 + điểm ưu tiên </a:t>
                      </a:r>
                      <a:r>
                        <a:rPr lang="vi-VN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(nếu có)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Trường THPT chuyên Lê Khiết</a:t>
                      </a:r>
                      <a:r>
                        <a:rPr lang="en-US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xét tuyển vào lớp chuyên = Điểm môn Ngữ văn + Điểm môn Toán + Điểm môn Tiếng Anh + Điểm môn chuyên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x 2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Trường THPT công lập tổ chức thi tuyển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Điểm xét tuyển = Điểm môn (Ngữ văn + Toán) x 2 + điểm môn Tiếng Anh + điểm ưu tiên (nếu có).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US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Trường 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PTDTNT 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THPT tỉnh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xét tuyển = Điểm môn Ngữ văn 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môn Toán 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điểm ưu tiên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khuyến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khích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(nếu có)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Trường THPT chuyên Lê Khiết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xét tuyển vào lớp chuyên = Điểm môn Ngữ văn + Điểm môn Toán + Điểm môn Tiếng Anh + Điểm môn chuyên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x 2</a:t>
                      </a: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Trường THPT công lập tổ chức thi tuyển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GB" sz="1500" b="1" spc="-4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vi-VN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xét tuyển = Điểm môn Ngữ văn + Điểm môn Toán + Điểm môn Tiếng Anh + điểm ưu tiên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khuyến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khích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5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(nếu có)</a:t>
                      </a:r>
                      <a:r>
                        <a:rPr lang="vi-VN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khoản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13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Thông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tư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GB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30/2024/TT-BGDĐT: </a:t>
                      </a:r>
                      <a:r>
                        <a:rPr lang="vi-VN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xét tuyển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đối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môn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Toán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Ngữ</a:t>
                      </a:r>
                      <a:r>
                        <a:rPr lang="en-GB" sz="15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5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văn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1145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27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16AC902-83C3-44FE-3F60-D76FFBC07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A83BB103-E331-339B-F965-C4C0D4A67D6E}"/>
              </a:ext>
            </a:extLst>
          </p:cNvPr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>
              <a:extLst>
                <a:ext uri="{FF2B5EF4-FFF2-40B4-BE49-F238E27FC236}">
                  <a16:creationId xmlns:a16="http://schemas.microsoft.com/office/drawing/2014/main" xmlns="" id="{ED48343C-9A9F-FBCA-B25F-2266882BDE69}"/>
                </a:ext>
              </a:extLst>
            </p:cNvPr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xmlns="" id="{BCE89AB1-E90C-7A7C-F3BD-211FEFF0B7F8}"/>
                </a:ext>
              </a:extLst>
            </p:cNvPr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1923856C-D623-BB45-604D-CB08145B398B}"/>
              </a:ext>
            </a:extLst>
          </p:cNvPr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>
              <a:extLst>
                <a:ext uri="{FF2B5EF4-FFF2-40B4-BE49-F238E27FC236}">
                  <a16:creationId xmlns:a16="http://schemas.microsoft.com/office/drawing/2014/main" xmlns="" id="{5F2947A0-BF77-2CFC-3B71-35CA5CBCD478}"/>
                </a:ext>
              </a:extLst>
            </p:cNvPr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xmlns="" id="{DD8DEE9C-8724-B486-1FA3-767D61AD771F}"/>
                </a:ext>
              </a:extLst>
            </p:cNvPr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0712F7CA-DFFE-BBD2-975F-75188B1B2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824252"/>
              </p:ext>
            </p:extLst>
          </p:nvPr>
        </p:nvGraphicFramePr>
        <p:xfrm>
          <a:off x="270934" y="407893"/>
          <a:ext cx="8602132" cy="338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8648">
                  <a:extLst>
                    <a:ext uri="{9D8B030D-6E8A-4147-A177-3AD203B41FA5}">
                      <a16:colId xmlns:a16="http://schemas.microsoft.com/office/drawing/2014/main" xmlns="" val="1536187306"/>
                    </a:ext>
                  </a:extLst>
                </a:gridCol>
                <a:gridCol w="3153296">
                  <a:extLst>
                    <a:ext uri="{9D8B030D-6E8A-4147-A177-3AD203B41FA5}">
                      <a16:colId xmlns:a16="http://schemas.microsoft.com/office/drawing/2014/main" xmlns="" val="2827269406"/>
                    </a:ext>
                  </a:extLst>
                </a:gridCol>
                <a:gridCol w="2190188">
                  <a:extLst>
                    <a:ext uri="{9D8B030D-6E8A-4147-A177-3AD203B41FA5}">
                      <a16:colId xmlns:a16="http://schemas.microsoft.com/office/drawing/2014/main" xmlns="" val="1240668794"/>
                    </a:ext>
                  </a:extLst>
                </a:gridCol>
              </a:tblGrid>
              <a:tr h="5773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2025-2026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chỉnh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35185021"/>
                  </a:ext>
                </a:extLst>
              </a:tr>
              <a:tr h="427093">
                <a:tc>
                  <a:txBody>
                    <a:bodyPr/>
                    <a:lstStyle/>
                    <a:p>
                      <a:pPr marL="0" marR="0" lvl="0" indent="0" algn="just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kumimoji="0" lang="en-US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kumimoji="0" lang="en-US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kumimoji="0" lang="en-US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 THPT chuyên Lê Khiết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 sinh trúng tuyển có điểm xét tuyển từ cao nhất cho đến khi đủ số lượng của lớp chuyên; thi đủ 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bài thi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các bài thi không chuyên điểm lớn hơn 2,0; điểm bài thi môn chuyên lớn hơn 4,0.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 THPT chuyên Lê Khiết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 sinh trúng tuyển có điểm xét tuyển từ cao nhất cho đến khi đủ số lượng của lớp chuyên; thi đủ 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bài thi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các bài thi không chuyên điểm 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lớn hơn 2,0 và tổng điểm 3 bài thi không chuyên lớn hơn 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,0;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 bài thi môn chuyên lớn hơn 4,0.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Bổ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sung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kiện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lớp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đối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điểm 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bài thi không chuyên lớn hơn 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nhằm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hạn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chế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quá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thấp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1145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06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8E7765E-33A7-F2AC-9041-2555BA00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F1D6B11B-278A-DEBA-C3A5-695ABA692172}"/>
              </a:ext>
            </a:extLst>
          </p:cNvPr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>
              <a:extLst>
                <a:ext uri="{FF2B5EF4-FFF2-40B4-BE49-F238E27FC236}">
                  <a16:creationId xmlns:a16="http://schemas.microsoft.com/office/drawing/2014/main" xmlns="" id="{38E16561-215B-3243-DE03-16B222A3B6F3}"/>
                </a:ext>
              </a:extLst>
            </p:cNvPr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xmlns="" id="{40DE89BF-6CD4-B5A1-55E5-77B8FFDB67F6}"/>
                </a:ext>
              </a:extLst>
            </p:cNvPr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EDE93652-E9B7-74B7-D947-2A2F36B2A5AF}"/>
              </a:ext>
            </a:extLst>
          </p:cNvPr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>
              <a:extLst>
                <a:ext uri="{FF2B5EF4-FFF2-40B4-BE49-F238E27FC236}">
                  <a16:creationId xmlns:a16="http://schemas.microsoft.com/office/drawing/2014/main" xmlns="" id="{5DE771D4-AB94-AC5E-C7EF-A6A601F89896}"/>
                </a:ext>
              </a:extLst>
            </p:cNvPr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xmlns="" id="{F5F3107A-7FA0-1730-7135-A3E791ACDB0B}"/>
                </a:ext>
              </a:extLst>
            </p:cNvPr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F5C0ADA0-D2B2-5DD1-683B-410E53B1C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352386"/>
              </p:ext>
            </p:extLst>
          </p:nvPr>
        </p:nvGraphicFramePr>
        <p:xfrm>
          <a:off x="270934" y="407893"/>
          <a:ext cx="8602132" cy="393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8648">
                  <a:extLst>
                    <a:ext uri="{9D8B030D-6E8A-4147-A177-3AD203B41FA5}">
                      <a16:colId xmlns:a16="http://schemas.microsoft.com/office/drawing/2014/main" xmlns="" val="1536187306"/>
                    </a:ext>
                  </a:extLst>
                </a:gridCol>
                <a:gridCol w="3153296">
                  <a:extLst>
                    <a:ext uri="{9D8B030D-6E8A-4147-A177-3AD203B41FA5}">
                      <a16:colId xmlns:a16="http://schemas.microsoft.com/office/drawing/2014/main" xmlns="" val="2827269406"/>
                    </a:ext>
                  </a:extLst>
                </a:gridCol>
                <a:gridCol w="2190188">
                  <a:extLst>
                    <a:ext uri="{9D8B030D-6E8A-4147-A177-3AD203B41FA5}">
                      <a16:colId xmlns:a16="http://schemas.microsoft.com/office/drawing/2014/main" xmlns="" val="1240668794"/>
                    </a:ext>
                  </a:extLst>
                </a:gridCol>
              </a:tblGrid>
              <a:tr h="5773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2025-2026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chỉnh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35185021"/>
                  </a:ext>
                </a:extLst>
              </a:tr>
              <a:tr h="427093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Đăng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kí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nguyên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Đối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dự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Trường THPT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Lê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Khiết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đăng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ký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tối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03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01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bổ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sung (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dùng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đủ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): 01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02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THPT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địa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bàn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01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bổ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sung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đủ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Đăng kí nguyên vọng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Đối với học sinh dự thi vào Trường THPT chuyên Lê Khiết được đăng ký tối đa 03 nguyện vọng: 01 nguyện vọng vào lớp chuyên, 02 nguyện vọng vào trường THPT trên cùng một địa bàn tuyển sinh theo quy định.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THPT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lê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Khiết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còn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bỏ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bổ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sung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lớp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đủ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1145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47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467C5-28CF-4616-AF2D-954AD57D4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3513D819-D288-DFB7-CC95-D4D269329776}"/>
              </a:ext>
            </a:extLst>
          </p:cNvPr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>
              <a:extLst>
                <a:ext uri="{FF2B5EF4-FFF2-40B4-BE49-F238E27FC236}">
                  <a16:creationId xmlns:a16="http://schemas.microsoft.com/office/drawing/2014/main" xmlns="" id="{3480BD03-05CA-DDA6-F60D-204030ACE6E2}"/>
                </a:ext>
              </a:extLst>
            </p:cNvPr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xmlns="" id="{A8025E80-F070-65EE-68E7-65A8EB791C20}"/>
                </a:ext>
              </a:extLst>
            </p:cNvPr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ADB67D0-3C8D-F11E-B48E-81A24B10AAB6}"/>
              </a:ext>
            </a:extLst>
          </p:cNvPr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>
              <a:extLst>
                <a:ext uri="{FF2B5EF4-FFF2-40B4-BE49-F238E27FC236}">
                  <a16:creationId xmlns:a16="http://schemas.microsoft.com/office/drawing/2014/main" xmlns="" id="{D88CDEF5-43AA-D217-B8A8-16E16FACCBA5}"/>
                </a:ext>
              </a:extLst>
            </p:cNvPr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xmlns="" id="{498B3D3A-694E-6D82-6264-8EA6755A7F1B}"/>
                </a:ext>
              </a:extLst>
            </p:cNvPr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F936685E-7CFF-996E-0225-D8C26534B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841288"/>
              </p:ext>
            </p:extLst>
          </p:nvPr>
        </p:nvGraphicFramePr>
        <p:xfrm>
          <a:off x="270934" y="407893"/>
          <a:ext cx="8602132" cy="448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8648">
                  <a:extLst>
                    <a:ext uri="{9D8B030D-6E8A-4147-A177-3AD203B41FA5}">
                      <a16:colId xmlns:a16="http://schemas.microsoft.com/office/drawing/2014/main" xmlns="" val="1536187306"/>
                    </a:ext>
                  </a:extLst>
                </a:gridCol>
                <a:gridCol w="3153296">
                  <a:extLst>
                    <a:ext uri="{9D8B030D-6E8A-4147-A177-3AD203B41FA5}">
                      <a16:colId xmlns:a16="http://schemas.microsoft.com/office/drawing/2014/main" xmlns="" val="2827269406"/>
                    </a:ext>
                  </a:extLst>
                </a:gridCol>
                <a:gridCol w="2190188">
                  <a:extLst>
                    <a:ext uri="{9D8B030D-6E8A-4147-A177-3AD203B41FA5}">
                      <a16:colId xmlns:a16="http://schemas.microsoft.com/office/drawing/2014/main" xmlns="" val="1240668794"/>
                    </a:ext>
                  </a:extLst>
                </a:gridCol>
              </a:tblGrid>
              <a:tr h="5773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2025-2026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chỉnh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35185021"/>
                  </a:ext>
                </a:extLst>
              </a:tr>
              <a:tr h="427093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Nguyên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tắc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 THPT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huyên Lê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Khiết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Nếu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không trúng tuyển vào trường chuyên thì được dùng kết quả điểm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để xét tuyển vào trường THPT trên địa bàn theo quy định.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Nguyên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tắc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không trúng tuyển vào trường chuyên được dùng kết quả điểm thi, điểm ưu tiên </a:t>
                      </a:r>
                      <a:r>
                        <a:rPr lang="vi-VN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(nếu có)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khuyến khích </a:t>
                      </a:r>
                      <a:r>
                        <a:rPr lang="vi-VN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(nếu có)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để xét tuyển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tối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đa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02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 THPT trên địa bàn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theo quy định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như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khác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cùng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địa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bàn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(đ</a:t>
                      </a:r>
                      <a:r>
                        <a:rPr lang="vi-VN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iểm xét trúng tuyển nguyện vọng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THPT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giống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như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đăng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ký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dự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 vọng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trực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tiếp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GB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THPT)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Bổ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sung,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rõ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hơn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2024-2025;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1145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81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BA8BDD-77B9-E342-4388-B7C0EFFAE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93DD5BCE-D4C3-F9F9-8C5F-5508B8841E11}"/>
              </a:ext>
            </a:extLst>
          </p:cNvPr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>
              <a:extLst>
                <a:ext uri="{FF2B5EF4-FFF2-40B4-BE49-F238E27FC236}">
                  <a16:creationId xmlns:a16="http://schemas.microsoft.com/office/drawing/2014/main" xmlns="" id="{B8B73985-A0BB-AFB5-B78C-D1A05238A472}"/>
                </a:ext>
              </a:extLst>
            </p:cNvPr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xmlns="" id="{EC5EBA61-FBF3-A258-371F-A85B9EECC6AD}"/>
                </a:ext>
              </a:extLst>
            </p:cNvPr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4BDE0EA-3666-119B-857B-42F3C82F1644}"/>
              </a:ext>
            </a:extLst>
          </p:cNvPr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>
              <a:extLst>
                <a:ext uri="{FF2B5EF4-FFF2-40B4-BE49-F238E27FC236}">
                  <a16:creationId xmlns:a16="http://schemas.microsoft.com/office/drawing/2014/main" xmlns="" id="{3DE6FBC8-F239-0289-6890-645954EDB657}"/>
                </a:ext>
              </a:extLst>
            </p:cNvPr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xmlns="" id="{CACC5025-A796-8E47-6CFA-3F9D2EC6AF89}"/>
                </a:ext>
              </a:extLst>
            </p:cNvPr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434DB76E-DAA9-8BA2-D2BA-031CD68C9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477242"/>
              </p:ext>
            </p:extLst>
          </p:nvPr>
        </p:nvGraphicFramePr>
        <p:xfrm>
          <a:off x="270934" y="407893"/>
          <a:ext cx="8602132" cy="4143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8648">
                  <a:extLst>
                    <a:ext uri="{9D8B030D-6E8A-4147-A177-3AD203B41FA5}">
                      <a16:colId xmlns:a16="http://schemas.microsoft.com/office/drawing/2014/main" xmlns="" val="1536187306"/>
                    </a:ext>
                  </a:extLst>
                </a:gridCol>
                <a:gridCol w="3153296">
                  <a:extLst>
                    <a:ext uri="{9D8B030D-6E8A-4147-A177-3AD203B41FA5}">
                      <a16:colId xmlns:a16="http://schemas.microsoft.com/office/drawing/2014/main" xmlns="" val="2827269406"/>
                    </a:ext>
                  </a:extLst>
                </a:gridCol>
                <a:gridCol w="2190188">
                  <a:extLst>
                    <a:ext uri="{9D8B030D-6E8A-4147-A177-3AD203B41FA5}">
                      <a16:colId xmlns:a16="http://schemas.microsoft.com/office/drawing/2014/main" xmlns="" val="1240668794"/>
                    </a:ext>
                  </a:extLst>
                </a:gridCol>
              </a:tblGrid>
              <a:tr h="5773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2024-2025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2025-2026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None/>
                      </a:pP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Căn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chỉnh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35185021"/>
                  </a:ext>
                </a:extLst>
              </a:tr>
              <a:tr h="427093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iểm xét trúng tuyển nguyện vọng 2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phải cao hơn điểm chuẩn nguyện vọng 1 cùng trường ít nhất là </a:t>
                      </a: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,0 điểm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đảm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đạt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ít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nhất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60%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còn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vọng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iểm xét trúng tuyển nguyện vọng 2 phải cao hơn điểm chuẩn nguyện vọng 1 cùng trường ít nhất là </a:t>
                      </a:r>
                      <a:r>
                        <a:rPr lang="en-GB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,0 điểm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và đảm bảo nguyện vọng 1 đạt ít nhất 60% chỉ tiêu, còn lại là nguyện vọng 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Vì không nhân hệ số 2 đối với các môn: Toán, Ngữ văn nên hạ điểm lệch giữa 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nguyện vọng 1 với nguyện vọng 2 còn 1,0 điểm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1145967"/>
                  </a:ext>
                </a:extLst>
              </a:tr>
              <a:tr h="427093"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Chế độ tuyển thẳng, ưu tiên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Chế độ tuyển thẳng, ưu tiên, khuyến khích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500"/>
                        </a:spcAft>
                        <a:buNone/>
                      </a:pP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buNone/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khoản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14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Thông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tư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30/2024/TT-BGDĐT: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bổ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sung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cộng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khuyến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khích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5564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16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" y="4859081"/>
            <a:ext cx="3317351" cy="74428"/>
            <a:chOff x="1" y="4901613"/>
            <a:chExt cx="3317351" cy="74428"/>
          </a:xfrm>
        </p:grpSpPr>
        <p:sp>
          <p:nvSpPr>
            <p:cNvPr id="9" name="Snip Single Corner Rectangle 8"/>
            <p:cNvSpPr/>
            <p:nvPr/>
          </p:nvSpPr>
          <p:spPr>
            <a:xfrm>
              <a:off x="1" y="4901613"/>
              <a:ext cx="3157863" cy="74428"/>
            </a:xfrm>
            <a:prstGeom prst="snip1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Triangle 11"/>
            <p:cNvSpPr/>
            <p:nvPr/>
          </p:nvSpPr>
          <p:spPr>
            <a:xfrm>
              <a:off x="3157864" y="4907589"/>
              <a:ext cx="159488" cy="6845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327994" y="4956361"/>
            <a:ext cx="5816006" cy="74017"/>
            <a:chOff x="3327994" y="4860244"/>
            <a:chExt cx="5837270" cy="74438"/>
          </a:xfrm>
        </p:grpSpPr>
        <p:sp>
          <p:nvSpPr>
            <p:cNvPr id="22" name="Snip Single Corner Rectangle 21"/>
            <p:cNvSpPr/>
            <p:nvPr/>
          </p:nvSpPr>
          <p:spPr>
            <a:xfrm rot="10800000">
              <a:off x="3519376" y="4860244"/>
              <a:ext cx="5645888" cy="74437"/>
            </a:xfrm>
            <a:prstGeom prst="snip1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Triangle 24"/>
            <p:cNvSpPr/>
            <p:nvPr/>
          </p:nvSpPr>
          <p:spPr>
            <a:xfrm rot="16200000" flipH="1">
              <a:off x="3397313" y="4791347"/>
              <a:ext cx="74016" cy="21265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2370800" y="1522123"/>
            <a:ext cx="45991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TRÂN TRỌNG CẢM ƠN!</a:t>
            </a:r>
          </a:p>
        </p:txBody>
      </p:sp>
    </p:spTree>
    <p:extLst>
      <p:ext uri="{BB962C8B-B14F-4D97-AF65-F5344CB8AC3E}">
        <p14:creationId xmlns:p14="http://schemas.microsoft.com/office/powerpoint/2010/main" val="67478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424F"/>
      </a:dk2>
      <a:lt2>
        <a:srgbClr val="C3AFCC"/>
      </a:lt2>
      <a:accent1>
        <a:srgbClr val="E28F16"/>
      </a:accent1>
      <a:accent2>
        <a:srgbClr val="FC1446"/>
      </a:accent2>
      <a:accent3>
        <a:srgbClr val="75436E"/>
      </a:accent3>
      <a:accent4>
        <a:srgbClr val="8DC63F"/>
      </a:accent4>
      <a:accent5>
        <a:srgbClr val="8DC63F"/>
      </a:accent5>
      <a:accent6>
        <a:srgbClr val="E28F16"/>
      </a:accent6>
      <a:hlink>
        <a:srgbClr val="E28F16"/>
      </a:hlink>
      <a:folHlink>
        <a:srgbClr val="A4CC2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40286</TotalTime>
  <Words>1488</Words>
  <Application>Microsoft Office PowerPoint</Application>
  <PresentationFormat>On-screen Show (16:9)</PresentationFormat>
  <Paragraphs>104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Hệ thống quản lý đại học</dc:title>
  <dc:creator>Vũ Thế Anh</dc:creator>
  <cp:keywords>UMAS, Univercity Management System</cp:keywords>
  <cp:lastModifiedBy>dell 7450</cp:lastModifiedBy>
  <cp:revision>3826</cp:revision>
  <cp:lastPrinted>2023-04-12T03:39:22Z</cp:lastPrinted>
  <dcterms:created xsi:type="dcterms:W3CDTF">2014-10-04T04:19:21Z</dcterms:created>
  <dcterms:modified xsi:type="dcterms:W3CDTF">2025-04-21T04:17:47Z</dcterms:modified>
</cp:coreProperties>
</file>