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80"/>
  </p:notesMasterIdLst>
  <p:sldIdLst>
    <p:sldId id="382" r:id="rId2"/>
    <p:sldId id="383" r:id="rId3"/>
    <p:sldId id="265" r:id="rId4"/>
    <p:sldId id="301" r:id="rId5"/>
    <p:sldId id="305" r:id="rId6"/>
    <p:sldId id="302" r:id="rId7"/>
    <p:sldId id="306" r:id="rId8"/>
    <p:sldId id="321" r:id="rId9"/>
    <p:sldId id="322" r:id="rId10"/>
    <p:sldId id="325" r:id="rId11"/>
    <p:sldId id="341" r:id="rId12"/>
    <p:sldId id="342" r:id="rId13"/>
    <p:sldId id="353" r:id="rId14"/>
    <p:sldId id="270" r:id="rId15"/>
    <p:sldId id="271" r:id="rId16"/>
    <p:sldId id="347" r:id="rId17"/>
    <p:sldId id="354" r:id="rId18"/>
    <p:sldId id="300" r:id="rId19"/>
    <p:sldId id="356" r:id="rId20"/>
    <p:sldId id="273" r:id="rId21"/>
    <p:sldId id="274" r:id="rId22"/>
    <p:sldId id="362" r:id="rId23"/>
    <p:sldId id="275" r:id="rId24"/>
    <p:sldId id="363" r:id="rId25"/>
    <p:sldId id="277" r:id="rId26"/>
    <p:sldId id="278" r:id="rId27"/>
    <p:sldId id="279" r:id="rId28"/>
    <p:sldId id="280" r:id="rId29"/>
    <p:sldId id="267" r:id="rId30"/>
    <p:sldId id="297" r:id="rId31"/>
    <p:sldId id="268" r:id="rId32"/>
    <p:sldId id="264" r:id="rId33"/>
    <p:sldId id="266" r:id="rId34"/>
    <p:sldId id="329" r:id="rId35"/>
    <p:sldId id="281" r:id="rId36"/>
    <p:sldId id="330" r:id="rId37"/>
    <p:sldId id="282" r:id="rId38"/>
    <p:sldId id="298" r:id="rId39"/>
    <p:sldId id="381" r:id="rId40"/>
    <p:sldId id="285" r:id="rId41"/>
    <p:sldId id="331" r:id="rId42"/>
    <p:sldId id="287" r:id="rId43"/>
    <p:sldId id="299" r:id="rId44"/>
    <p:sldId id="348" r:id="rId45"/>
    <p:sldId id="333" r:id="rId46"/>
    <p:sldId id="288" r:id="rId47"/>
    <p:sldId id="334" r:id="rId48"/>
    <p:sldId id="290" r:id="rId49"/>
    <p:sldId id="284" r:id="rId50"/>
    <p:sldId id="335" r:id="rId51"/>
    <p:sldId id="286" r:id="rId52"/>
    <p:sldId id="291" r:id="rId53"/>
    <p:sldId id="292" r:id="rId54"/>
    <p:sldId id="338" r:id="rId55"/>
    <p:sldId id="339" r:id="rId56"/>
    <p:sldId id="323" r:id="rId57"/>
    <p:sldId id="344" r:id="rId58"/>
    <p:sldId id="345" r:id="rId59"/>
    <p:sldId id="349" r:id="rId60"/>
    <p:sldId id="350" r:id="rId61"/>
    <p:sldId id="346" r:id="rId62"/>
    <p:sldId id="364" r:id="rId63"/>
    <p:sldId id="365" r:id="rId64"/>
    <p:sldId id="366" r:id="rId65"/>
    <p:sldId id="367" r:id="rId66"/>
    <p:sldId id="368" r:id="rId67"/>
    <p:sldId id="369" r:id="rId68"/>
    <p:sldId id="370" r:id="rId69"/>
    <p:sldId id="371" r:id="rId70"/>
    <p:sldId id="372" r:id="rId71"/>
    <p:sldId id="373" r:id="rId72"/>
    <p:sldId id="374" r:id="rId73"/>
    <p:sldId id="375" r:id="rId74"/>
    <p:sldId id="376" r:id="rId75"/>
    <p:sldId id="377" r:id="rId76"/>
    <p:sldId id="378" r:id="rId77"/>
    <p:sldId id="379" r:id="rId78"/>
    <p:sldId id="380" r:id="rId7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744" autoAdjust="0"/>
    <p:restoredTop sz="86410"/>
  </p:normalViewPr>
  <p:slideViewPr>
    <p:cSldViewPr snapToGrid="0">
      <p:cViewPr varScale="1">
        <p:scale>
          <a:sx n="79" d="100"/>
          <a:sy n="79" d="100"/>
        </p:scale>
        <p:origin x="60" y="78"/>
      </p:cViewPr>
      <p:guideLst/>
    </p:cSldViewPr>
  </p:slideViewPr>
  <p:outlineViewPr>
    <p:cViewPr>
      <p:scale>
        <a:sx n="33" d="100"/>
        <a:sy n="33" d="100"/>
      </p:scale>
      <p:origin x="0" y="-2905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8" d="100"/>
        <a:sy n="138" d="100"/>
      </p:scale>
      <p:origin x="0" y="-1716"/>
    </p:cViewPr>
  </p:sorterViewPr>
  <p:notesViewPr>
    <p:cSldViewPr snapToGrid="0">
      <p:cViewPr varScale="1">
        <p:scale>
          <a:sx n="49" d="100"/>
          <a:sy n="49" d="100"/>
        </p:scale>
        <p:origin x="2746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microsoft.com/office/2016/11/relationships/changesInfo" Target="changesInfos/changesInfo1.xml"/><Relationship Id="rId61" Type="http://schemas.openxmlformats.org/officeDocument/2006/relationships/slide" Target="slides/slide60.xml"/><Relationship Id="rId8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h Tuấn Phạm" userId="94a6256134491cb6" providerId="LiveId" clId="{497716C5-53B7-4EA6-B164-9D6FDAED1CCD}"/>
    <pc:docChg chg="undo custSel modSld">
      <pc:chgData name="Anh Tuấn Phạm" userId="94a6256134491cb6" providerId="LiveId" clId="{497716C5-53B7-4EA6-B164-9D6FDAED1CCD}" dt="2024-09-13T15:47:25.265" v="410" actId="6549"/>
      <pc:docMkLst>
        <pc:docMk/>
      </pc:docMkLst>
      <pc:sldChg chg="modSp mod">
        <pc:chgData name="Anh Tuấn Phạm" userId="94a6256134491cb6" providerId="LiveId" clId="{497716C5-53B7-4EA6-B164-9D6FDAED1CCD}" dt="2024-09-13T15:42:55.298" v="345" actId="27636"/>
        <pc:sldMkLst>
          <pc:docMk/>
          <pc:sldMk cId="2868284675" sldId="264"/>
        </pc:sldMkLst>
        <pc:spChg chg="mod">
          <ac:chgData name="Anh Tuấn Phạm" userId="94a6256134491cb6" providerId="LiveId" clId="{497716C5-53B7-4EA6-B164-9D6FDAED1CCD}" dt="2024-09-13T15:35:25.240" v="33" actId="27636"/>
          <ac:spMkLst>
            <pc:docMk/>
            <pc:sldMk cId="2868284675" sldId="264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2:55.298" v="345" actId="27636"/>
          <ac:spMkLst>
            <pc:docMk/>
            <pc:sldMk cId="2868284675" sldId="264"/>
            <ac:spMk id="3" creationId="{00000000-0000-0000-0000-000000000000}"/>
          </ac:spMkLst>
        </pc:spChg>
      </pc:sldChg>
      <pc:sldChg chg="modSp">
        <pc:chgData name="Anh Tuấn Phạm" userId="94a6256134491cb6" providerId="LiveId" clId="{497716C5-53B7-4EA6-B164-9D6FDAED1CCD}" dt="2024-09-13T15:34:16.302" v="5" actId="27636"/>
        <pc:sldMkLst>
          <pc:docMk/>
          <pc:sldMk cId="3002321741" sldId="265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3002321741" sldId="265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3:12.104" v="347" actId="14100"/>
        <pc:sldMkLst>
          <pc:docMk/>
          <pc:sldMk cId="2458991236" sldId="266"/>
        </pc:sldMkLst>
        <pc:spChg chg="mod">
          <ac:chgData name="Anh Tuấn Phạm" userId="94a6256134491cb6" providerId="LiveId" clId="{497716C5-53B7-4EA6-B164-9D6FDAED1CCD}" dt="2024-09-13T15:35:49.164" v="44"/>
          <ac:spMkLst>
            <pc:docMk/>
            <pc:sldMk cId="2458991236" sldId="266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3:12.104" v="347" actId="14100"/>
          <ac:spMkLst>
            <pc:docMk/>
            <pc:sldMk cId="2458991236" sldId="266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35:25.219" v="31" actId="27636"/>
        <pc:sldMkLst>
          <pc:docMk/>
          <pc:sldMk cId="764893494" sldId="267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764893494" sldId="267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35:25.219" v="31" actId="27636"/>
          <ac:spMkLst>
            <pc:docMk/>
            <pc:sldMk cId="764893494" sldId="267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2:35.393" v="336" actId="14100"/>
        <pc:sldMkLst>
          <pc:docMk/>
          <pc:sldMk cId="2458729042" sldId="268"/>
        </pc:sldMkLst>
        <pc:spChg chg="mod">
          <ac:chgData name="Anh Tuấn Phạm" userId="94a6256134491cb6" providerId="LiveId" clId="{497716C5-53B7-4EA6-B164-9D6FDAED1CCD}" dt="2024-09-13T15:35:49.164" v="44"/>
          <ac:spMkLst>
            <pc:docMk/>
            <pc:sldMk cId="2458729042" sldId="268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2:35.393" v="336" actId="14100"/>
          <ac:spMkLst>
            <pc:docMk/>
            <pc:sldMk cId="2458729042" sldId="268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36:50.480" v="62" actId="6549"/>
        <pc:sldMkLst>
          <pc:docMk/>
          <pc:sldMk cId="334396334" sldId="269"/>
        </pc:sldMkLst>
        <pc:spChg chg="mod">
          <ac:chgData name="Anh Tuấn Phạm" userId="94a6256134491cb6" providerId="LiveId" clId="{497716C5-53B7-4EA6-B164-9D6FDAED1CCD}" dt="2024-09-13T15:36:50.480" v="62" actId="6549"/>
          <ac:spMkLst>
            <pc:docMk/>
            <pc:sldMk cId="334396334" sldId="269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334396334" sldId="269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37:09.242" v="64" actId="113"/>
        <pc:sldMkLst>
          <pc:docMk/>
          <pc:sldMk cId="2917579130" sldId="270"/>
        </pc:sldMkLst>
        <pc:spChg chg="mod">
          <ac:chgData name="Anh Tuấn Phạm" userId="94a6256134491cb6" providerId="LiveId" clId="{497716C5-53B7-4EA6-B164-9D6FDAED1CCD}" dt="2024-09-13T15:37:09.242" v="64" actId="113"/>
          <ac:spMkLst>
            <pc:docMk/>
            <pc:sldMk cId="2917579130" sldId="270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35:49.164" v="44"/>
          <ac:spMkLst>
            <pc:docMk/>
            <pc:sldMk cId="2917579130" sldId="270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38:57.038" v="121" actId="114"/>
        <pc:sldMkLst>
          <pc:docMk/>
          <pc:sldMk cId="2225901193" sldId="271"/>
        </pc:sldMkLst>
        <pc:spChg chg="mod">
          <ac:chgData name="Anh Tuấn Phạm" userId="94a6256134491cb6" providerId="LiveId" clId="{497716C5-53B7-4EA6-B164-9D6FDAED1CCD}" dt="2024-09-13T15:37:31.034" v="65" actId="6549"/>
          <ac:spMkLst>
            <pc:docMk/>
            <pc:sldMk cId="2225901193" sldId="271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38:57.038" v="121" actId="114"/>
          <ac:spMkLst>
            <pc:docMk/>
            <pc:sldMk cId="2225901193" sldId="271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39:56.829" v="192" actId="20577"/>
        <pc:sldMkLst>
          <pc:docMk/>
          <pc:sldMk cId="2822370524" sldId="272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2822370524" sldId="272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39:56.829" v="192" actId="20577"/>
          <ac:spMkLst>
            <pc:docMk/>
            <pc:sldMk cId="2822370524" sldId="272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0:34.415" v="198" actId="27636"/>
        <pc:sldMkLst>
          <pc:docMk/>
          <pc:sldMk cId="1172789186" sldId="273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1172789186" sldId="273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0:34.415" v="198" actId="27636"/>
          <ac:spMkLst>
            <pc:docMk/>
            <pc:sldMk cId="1172789186" sldId="273"/>
            <ac:spMk id="3" creationId="{00000000-0000-0000-0000-000000000000}"/>
          </ac:spMkLst>
        </pc:spChg>
      </pc:sldChg>
      <pc:sldChg chg="modSp">
        <pc:chgData name="Anh Tuấn Phạm" userId="94a6256134491cb6" providerId="LiveId" clId="{497716C5-53B7-4EA6-B164-9D6FDAED1CCD}" dt="2024-09-13T15:35:49.164" v="44"/>
        <pc:sldMkLst>
          <pc:docMk/>
          <pc:sldMk cId="2924511226" sldId="274"/>
        </pc:sldMkLst>
        <pc:spChg chg="mod">
          <ac:chgData name="Anh Tuấn Phạm" userId="94a6256134491cb6" providerId="LiveId" clId="{497716C5-53B7-4EA6-B164-9D6FDAED1CCD}" dt="2024-09-13T15:35:49.164" v="44"/>
          <ac:spMkLst>
            <pc:docMk/>
            <pc:sldMk cId="2924511226" sldId="274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2924511226" sldId="274"/>
            <ac:spMk id="3" creationId="{00000000-0000-0000-0000-000000000000}"/>
          </ac:spMkLst>
        </pc:spChg>
      </pc:sldChg>
      <pc:sldChg chg="modSp">
        <pc:chgData name="Anh Tuấn Phạm" userId="94a6256134491cb6" providerId="LiveId" clId="{497716C5-53B7-4EA6-B164-9D6FDAED1CCD}" dt="2024-09-13T15:35:49.164" v="44"/>
        <pc:sldMkLst>
          <pc:docMk/>
          <pc:sldMk cId="1759627514" sldId="275"/>
        </pc:sldMkLst>
        <pc:spChg chg="mod">
          <ac:chgData name="Anh Tuấn Phạm" userId="94a6256134491cb6" providerId="LiveId" clId="{497716C5-53B7-4EA6-B164-9D6FDAED1CCD}" dt="2024-09-13T15:35:49.164" v="44"/>
          <ac:spMkLst>
            <pc:docMk/>
            <pc:sldMk cId="1759627514" sldId="275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1759627514" sldId="275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1:01.247" v="203" actId="14100"/>
        <pc:sldMkLst>
          <pc:docMk/>
          <pc:sldMk cId="4113531169" sldId="276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4113531169" sldId="276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1:01.247" v="203" actId="14100"/>
          <ac:spMkLst>
            <pc:docMk/>
            <pc:sldMk cId="4113531169" sldId="276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1:26.652" v="321" actId="404"/>
        <pc:sldMkLst>
          <pc:docMk/>
          <pc:sldMk cId="3998950432" sldId="277"/>
        </pc:sldMkLst>
        <pc:spChg chg="mod">
          <ac:chgData name="Anh Tuấn Phạm" userId="94a6256134491cb6" providerId="LiveId" clId="{497716C5-53B7-4EA6-B164-9D6FDAED1CCD}" dt="2024-09-13T15:35:49.164" v="44"/>
          <ac:spMkLst>
            <pc:docMk/>
            <pc:sldMk cId="3998950432" sldId="277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1:26.652" v="321" actId="404"/>
          <ac:spMkLst>
            <pc:docMk/>
            <pc:sldMk cId="3998950432" sldId="277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1:57.301" v="330" actId="27636"/>
        <pc:sldMkLst>
          <pc:docMk/>
          <pc:sldMk cId="691979199" sldId="278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691979199" sldId="278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1:57.301" v="330" actId="27636"/>
          <ac:spMkLst>
            <pc:docMk/>
            <pc:sldMk cId="691979199" sldId="278"/>
            <ac:spMk id="3" creationId="{00000000-0000-0000-0000-000000000000}"/>
          </ac:spMkLst>
        </pc:spChg>
      </pc:sldChg>
      <pc:sldChg chg="modSp">
        <pc:chgData name="Anh Tuấn Phạm" userId="94a6256134491cb6" providerId="LiveId" clId="{497716C5-53B7-4EA6-B164-9D6FDAED1CCD}" dt="2024-09-13T15:35:49.164" v="44"/>
        <pc:sldMkLst>
          <pc:docMk/>
          <pc:sldMk cId="1126456490" sldId="279"/>
        </pc:sldMkLst>
        <pc:spChg chg="mod">
          <ac:chgData name="Anh Tuấn Phạm" userId="94a6256134491cb6" providerId="LiveId" clId="{497716C5-53B7-4EA6-B164-9D6FDAED1CCD}" dt="2024-09-13T15:35:49.164" v="44"/>
          <ac:spMkLst>
            <pc:docMk/>
            <pc:sldMk cId="1126456490" sldId="279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1126456490" sldId="279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2:17.114" v="334" actId="14100"/>
        <pc:sldMkLst>
          <pc:docMk/>
          <pc:sldMk cId="2722772113" sldId="280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2722772113" sldId="280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2:17.114" v="334" actId="14100"/>
          <ac:spMkLst>
            <pc:docMk/>
            <pc:sldMk cId="2722772113" sldId="280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3:32.431" v="352" actId="404"/>
        <pc:sldMkLst>
          <pc:docMk/>
          <pc:sldMk cId="3908645417" sldId="281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3908645417" sldId="281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3:32.431" v="352" actId="404"/>
          <ac:spMkLst>
            <pc:docMk/>
            <pc:sldMk cId="3908645417" sldId="281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3:49.407" v="355" actId="27636"/>
        <pc:sldMkLst>
          <pc:docMk/>
          <pc:sldMk cId="3111641748" sldId="282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3111641748" sldId="282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3:49.407" v="355" actId="27636"/>
          <ac:spMkLst>
            <pc:docMk/>
            <pc:sldMk cId="3111641748" sldId="282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5:46.619" v="383" actId="27636"/>
        <pc:sldMkLst>
          <pc:docMk/>
          <pc:sldMk cId="2990928731" sldId="284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2990928731" sldId="284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5:46.619" v="383" actId="27636"/>
          <ac:spMkLst>
            <pc:docMk/>
            <pc:sldMk cId="2990928731" sldId="284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4:02.824" v="357" actId="14100"/>
        <pc:sldMkLst>
          <pc:docMk/>
          <pc:sldMk cId="270495324" sldId="285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270495324" sldId="285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4:02.824" v="357" actId="14100"/>
          <ac:spMkLst>
            <pc:docMk/>
            <pc:sldMk cId="270495324" sldId="285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5:59.789" v="386" actId="27636"/>
        <pc:sldMkLst>
          <pc:docMk/>
          <pc:sldMk cId="645971726" sldId="286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645971726" sldId="286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5:59.789" v="386" actId="27636"/>
          <ac:spMkLst>
            <pc:docMk/>
            <pc:sldMk cId="645971726" sldId="286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4:49.143" v="368" actId="27636"/>
        <pc:sldMkLst>
          <pc:docMk/>
          <pc:sldMk cId="3719861606" sldId="287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3719861606" sldId="287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4:49.143" v="368" actId="27636"/>
          <ac:spMkLst>
            <pc:docMk/>
            <pc:sldMk cId="3719861606" sldId="287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5:09.459" v="372" actId="27636"/>
        <pc:sldMkLst>
          <pc:docMk/>
          <pc:sldMk cId="469521655" sldId="288"/>
        </pc:sldMkLst>
        <pc:spChg chg="mod">
          <ac:chgData name="Anh Tuấn Phạm" userId="94a6256134491cb6" providerId="LiveId" clId="{497716C5-53B7-4EA6-B164-9D6FDAED1CCD}" dt="2024-09-13T15:45:03.823" v="370" actId="20577"/>
          <ac:spMkLst>
            <pc:docMk/>
            <pc:sldMk cId="469521655" sldId="288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5:09.459" v="372" actId="27636"/>
          <ac:spMkLst>
            <pc:docMk/>
            <pc:sldMk cId="469521655" sldId="288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4:38.936" v="365" actId="27636"/>
        <pc:sldMkLst>
          <pc:docMk/>
          <pc:sldMk cId="862549612" sldId="289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862549612" sldId="289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4:38.936" v="365" actId="27636"/>
          <ac:spMkLst>
            <pc:docMk/>
            <pc:sldMk cId="862549612" sldId="289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5:32.533" v="378" actId="27636"/>
        <pc:sldMkLst>
          <pc:docMk/>
          <pc:sldMk cId="408672115" sldId="290"/>
        </pc:sldMkLst>
        <pc:spChg chg="mod">
          <ac:chgData name="Anh Tuấn Phạm" userId="94a6256134491cb6" providerId="LiveId" clId="{497716C5-53B7-4EA6-B164-9D6FDAED1CCD}" dt="2024-09-13T15:45:25.312" v="376" actId="207"/>
          <ac:spMkLst>
            <pc:docMk/>
            <pc:sldMk cId="408672115" sldId="290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5:32.533" v="378" actId="27636"/>
          <ac:spMkLst>
            <pc:docMk/>
            <pc:sldMk cId="408672115" sldId="290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6:15.734" v="392" actId="27636"/>
        <pc:sldMkLst>
          <pc:docMk/>
          <pc:sldMk cId="461053413" sldId="291"/>
        </pc:sldMkLst>
        <pc:spChg chg="mod">
          <ac:chgData name="Anh Tuấn Phạm" userId="94a6256134491cb6" providerId="LiveId" clId="{497716C5-53B7-4EA6-B164-9D6FDAED1CCD}" dt="2024-09-13T15:46:08.619" v="388" actId="207"/>
          <ac:spMkLst>
            <pc:docMk/>
            <pc:sldMk cId="461053413" sldId="291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6:15.734" v="392" actId="27636"/>
          <ac:spMkLst>
            <pc:docMk/>
            <pc:sldMk cId="461053413" sldId="291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6:40.615" v="401" actId="404"/>
        <pc:sldMkLst>
          <pc:docMk/>
          <pc:sldMk cId="3773989299" sldId="292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3773989299" sldId="292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6:40.615" v="401" actId="404"/>
          <ac:spMkLst>
            <pc:docMk/>
            <pc:sldMk cId="3773989299" sldId="292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46:51.468" v="402" actId="1076"/>
        <pc:sldMkLst>
          <pc:docMk/>
          <pc:sldMk cId="2619512426" sldId="293"/>
        </pc:sldMkLst>
        <pc:spChg chg="mod">
          <ac:chgData name="Anh Tuấn Phạm" userId="94a6256134491cb6" providerId="LiveId" clId="{497716C5-53B7-4EA6-B164-9D6FDAED1CCD}" dt="2024-09-13T15:46:51.468" v="402" actId="1076"/>
          <ac:spMkLst>
            <pc:docMk/>
            <pc:sldMk cId="2619512426" sldId="293"/>
            <ac:spMk id="2" creationId="{00000000-0000-0000-0000-000000000000}"/>
          </ac:spMkLst>
        </pc:spChg>
        <pc:picChg chg="mod">
          <ac:chgData name="Anh Tuấn Phạm" userId="94a6256134491cb6" providerId="LiveId" clId="{497716C5-53B7-4EA6-B164-9D6FDAED1CCD}" dt="2024-09-13T15:35:49.164" v="44"/>
          <ac:picMkLst>
            <pc:docMk/>
            <pc:sldMk cId="2619512426" sldId="293"/>
            <ac:picMk id="4" creationId="{00000000-0000-0000-0000-000000000000}"/>
          </ac:picMkLst>
        </pc:picChg>
      </pc:sldChg>
      <pc:sldChg chg="modSp mod">
        <pc:chgData name="Anh Tuấn Phạm" userId="94a6256134491cb6" providerId="LiveId" clId="{497716C5-53B7-4EA6-B164-9D6FDAED1CCD}" dt="2024-09-13T15:47:25.265" v="410" actId="6549"/>
        <pc:sldMkLst>
          <pc:docMk/>
          <pc:sldMk cId="2927601935" sldId="295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2927601935" sldId="295"/>
            <ac:spMk id="105474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47:25.265" v="410" actId="6549"/>
          <ac:spMkLst>
            <pc:docMk/>
            <pc:sldMk cId="2927601935" sldId="295"/>
            <ac:spMk id="105475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35:25.229" v="32" actId="27636"/>
        <pc:sldMkLst>
          <pc:docMk/>
          <pc:sldMk cId="3459045945" sldId="297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3459045945" sldId="297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35:25.229" v="32" actId="27636"/>
          <ac:spMkLst>
            <pc:docMk/>
            <pc:sldMk cId="3459045945" sldId="297"/>
            <ac:spMk id="3" creationId="{00000000-0000-0000-0000-000000000000}"/>
          </ac:spMkLst>
        </pc:spChg>
      </pc:sldChg>
      <pc:sldChg chg="modSp mod">
        <pc:chgData name="Anh Tuấn Phạm" userId="94a6256134491cb6" providerId="LiveId" clId="{497716C5-53B7-4EA6-B164-9D6FDAED1CCD}" dt="2024-09-13T15:35:49.164" v="44"/>
        <pc:sldMkLst>
          <pc:docMk/>
          <pc:sldMk cId="1449151576" sldId="298"/>
        </pc:sldMkLst>
        <pc:spChg chg="mod">
          <ac:chgData name="Anh Tuấn Phạm" userId="94a6256134491cb6" providerId="LiveId" clId="{497716C5-53B7-4EA6-B164-9D6FDAED1CCD}" dt="2024-09-13T15:35:49.164" v="44"/>
          <ac:spMkLst>
            <pc:docMk/>
            <pc:sldMk cId="1449151576" sldId="298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35:49.164" v="44"/>
          <ac:spMkLst>
            <pc:docMk/>
            <pc:sldMk cId="1449151576" sldId="298"/>
            <ac:spMk id="3" creationId="{00000000-0000-0000-0000-000000000000}"/>
          </ac:spMkLst>
        </pc:spChg>
      </pc:sldChg>
      <pc:sldChg chg="modSp">
        <pc:chgData name="Anh Tuấn Phạm" userId="94a6256134491cb6" providerId="LiveId" clId="{497716C5-53B7-4EA6-B164-9D6FDAED1CCD}" dt="2024-09-13T15:34:16.302" v="5" actId="27636"/>
        <pc:sldMkLst>
          <pc:docMk/>
          <pc:sldMk cId="3986691793" sldId="299"/>
        </pc:sldMkLst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3986691793" sldId="299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34:16.302" v="5" actId="27636"/>
          <ac:spMkLst>
            <pc:docMk/>
            <pc:sldMk cId="3986691793" sldId="299"/>
            <ac:spMk id="3" creationId="{00000000-0000-0000-0000-000000000000}"/>
          </ac:spMkLst>
        </pc:spChg>
      </pc:sldChg>
      <pc:sldChg chg="modSp">
        <pc:chgData name="Anh Tuấn Phạm" userId="94a6256134491cb6" providerId="LiveId" clId="{497716C5-53B7-4EA6-B164-9D6FDAED1CCD}" dt="2024-09-13T15:35:49.164" v="44"/>
        <pc:sldMkLst>
          <pc:docMk/>
          <pc:sldMk cId="1604254267" sldId="300"/>
        </pc:sldMkLst>
        <pc:spChg chg="mod">
          <ac:chgData name="Anh Tuấn Phạm" userId="94a6256134491cb6" providerId="LiveId" clId="{497716C5-53B7-4EA6-B164-9D6FDAED1CCD}" dt="2024-09-13T15:35:49.164" v="44"/>
          <ac:spMkLst>
            <pc:docMk/>
            <pc:sldMk cId="1604254267" sldId="300"/>
            <ac:spMk id="2" creationId="{00000000-0000-0000-0000-000000000000}"/>
          </ac:spMkLst>
        </pc:spChg>
        <pc:spChg chg="mod">
          <ac:chgData name="Anh Tuấn Phạm" userId="94a6256134491cb6" providerId="LiveId" clId="{497716C5-53B7-4EA6-B164-9D6FDAED1CCD}" dt="2024-09-13T15:35:49.164" v="44"/>
          <ac:spMkLst>
            <pc:docMk/>
            <pc:sldMk cId="1604254267" sldId="300"/>
            <ac:spMk id="3" creationId="{00000000-0000-0000-0000-000000000000}"/>
          </ac:spMkLst>
        </pc:spChg>
      </pc:sldChg>
    </pc:docChg>
  </pc:docChgLst>
  <pc:docChgLst>
    <pc:chgData name="Anh Tuấn Phạm" userId="94a6256134491cb6" providerId="LiveId" clId="{E2D4CA18-9425-41B6-9383-AF4597A08FDE}"/>
    <pc:docChg chg="custSel modSld">
      <pc:chgData name="Anh Tuấn Phạm" userId="94a6256134491cb6" providerId="LiveId" clId="{E2D4CA18-9425-41B6-9383-AF4597A08FDE}" dt="2024-09-16T01:51:06.759" v="69" actId="6549"/>
      <pc:docMkLst>
        <pc:docMk/>
      </pc:docMkLst>
      <pc:sldChg chg="modSp mod">
        <pc:chgData name="Anh Tuấn Phạm" userId="94a6256134491cb6" providerId="LiveId" clId="{E2D4CA18-9425-41B6-9383-AF4597A08FDE}" dt="2024-09-16T01:51:06.759" v="69" actId="6549"/>
        <pc:sldMkLst>
          <pc:docMk/>
          <pc:sldMk cId="3002321741" sldId="265"/>
        </pc:sldMkLst>
        <pc:spChg chg="mod">
          <ac:chgData name="Anh Tuấn Phạm" userId="94a6256134491cb6" providerId="LiveId" clId="{E2D4CA18-9425-41B6-9383-AF4597A08FDE}" dt="2024-09-16T01:51:06.759" v="69" actId="6549"/>
          <ac:spMkLst>
            <pc:docMk/>
            <pc:sldMk cId="3002321741" sldId="265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1506A5-5EAD-4B0B-8C20-8071C906EE41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355B2-AF04-439C-A845-B12739707A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148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355B2-AF04-439C-A845-B12739707AE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9889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2644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9173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1064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9194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7974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6050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355B2-AF04-439C-A845-B12739707AE0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622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355B2-AF04-439C-A845-B12739707AE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83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0355B2-AF04-439C-A845-B12739707AE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228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0355B2-AF04-439C-A845-B12739707AE0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80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8695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6667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7160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2632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451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7728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02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18819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2421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043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5874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9028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277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43559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7839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679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3979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12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105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465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483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7932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101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5295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264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6E70515-163A-4822-9CEB-30AAFC8BC55F}" type="datetimeFigureOut">
              <a:rPr lang="en-US" smtClean="0"/>
              <a:t>10/13/2024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FA1612C-33BD-448E-A43C-8210E9D76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79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  <p:sldLayoutId id="2147483769" r:id="rId19"/>
    <p:sldLayoutId id="2147483770" r:id="rId2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cdn.tuoitre.vn/471584752817336320/2023/10/27/3962793443803238910131964014906804456874012n-16983948300752065752199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UBND HUYỆN BÌNH SƠN</a:t>
            </a:r>
            <a:br>
              <a:rPr lang="en-US" sz="2800" b="1" dirty="0" smtClean="0">
                <a:solidFill>
                  <a:srgbClr val="FF0000"/>
                </a:solidFill>
              </a:rPr>
            </a:br>
            <a:r>
              <a:rPr lang="en-US" sz="2800" b="1" dirty="0" smtClean="0">
                <a:solidFill>
                  <a:srgbClr val="FF0000"/>
                </a:solidFill>
              </a:rPr>
              <a:t>PHÒNG GIÁO DỤC VÀ ĐÀO TẠO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 HUẤN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vi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 LIỆU HƯỚNG DẪN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PHÒNG, CHỐNG </a:t>
            </a:r>
            <a:endParaRPr lang="en-SG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vi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XÂM HẠI TRẺ EM, HỌC SINH</a:t>
            </a:r>
          </a:p>
          <a:p>
            <a:pPr marL="0" indent="0" algn="ctr">
              <a:buNone/>
            </a:pP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NGUYỄN TẤN QUÂN</a:t>
            </a:r>
          </a:p>
          <a:p>
            <a:pPr marL="0" indent="0" algn="ctr">
              <a:buNone/>
            </a:pP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THCS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endParaRPr lang="en-US" sz="2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292562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1" y="602166"/>
            <a:ext cx="12131040" cy="80862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vi-VN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HỐI HỢP GIỮA</a:t>
            </a:r>
            <a:r>
              <a:rPr lang="vi-VN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HÍNH QUYỀN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 PHƯƠNG</a:t>
            </a:r>
            <a:r>
              <a:rPr lang="vi-VN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 QUAN</a:t>
            </a:r>
            <a:r>
              <a:rPr lang="vi-VN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 CHỨC</a:t>
            </a:r>
            <a:r>
              <a:rPr lang="vi-VN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G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IA ĐÌNH </a:t>
            </a:r>
            <a:b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</a:t>
            </a:r>
            <a:r>
              <a:rPr lang="vi-VN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HÒNG CHỐNG XÂM HẠI TRẺ</a:t>
            </a:r>
            <a:r>
              <a:rPr lang="vi-VN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 THỰC CHẤT, H.QUẢ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" y="1877405"/>
            <a:ext cx="11673840" cy="447040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Chưa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định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rõ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vai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&amp; bên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quan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khi xảy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C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hưa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quyết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trước, trong, sau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khi xảy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C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hưa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rõ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CSGD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ngừa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Sự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 công các thành viên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trong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chống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có nơi còn bất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cập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Khi xảy ra: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 CSGD lúng túng,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đúng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31040" cy="870856"/>
          </a:xfrm>
        </p:spPr>
        <p:txBody>
          <a:bodyPr>
            <a:normAutofit fontScale="90000"/>
          </a:bodyPr>
          <a:lstStyle/>
          <a:p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huynh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xông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dirty="0">
                <a:latin typeface="Arial" panose="020B0604020202020204" pitchFamily="34" charset="0"/>
                <a:cs typeface="Arial" panose="020B0604020202020204" pitchFamily="34" charset="0"/>
              </a:rPr>
              <a:t>HS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rg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THCS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Nguyễn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Du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Tam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Kỳ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3200" dirty="0">
                <a:latin typeface="Arial" panose="020B0604020202020204" pitchFamily="34" charset="0"/>
                <a:cs typeface="Arial" panose="020B0604020202020204" pitchFamily="34" charset="0"/>
              </a:rPr>
              <a:t>QN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 descr="Bênh con, phụ huynh xông vào tận lớp đánh 2 học sinh - 1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03" y="931817"/>
            <a:ext cx="12087497" cy="60089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629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59" y="589279"/>
            <a:ext cx="11104881" cy="5760721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Đầu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̀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sáng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24/9/24: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có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mâu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thuẫn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đánh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lúc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vui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bị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sưng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mí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mắt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này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mượn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điện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thoại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của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vệ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gọi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đình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huynh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chở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viện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vi-VN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vào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tiết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buổi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chiều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24/9.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ảo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vệ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ngăn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cản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…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au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huynh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bỏ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…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huynh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HS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lỗi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iệu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quán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triệt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hunh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HS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mọi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qua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răn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 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đình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tái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phạm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tương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huynh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GDĐT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Kỳ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Quảng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Nam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phường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ụ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ngành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GD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0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trí, 25/9/24)</a:t>
            </a:r>
            <a:endParaRPr lang="en-US" sz="20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838200" y="-45718"/>
            <a:ext cx="10515600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87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714704"/>
            <a:ext cx="9601196" cy="1177158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Xử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BLHĐ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xảy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0400" y="2396359"/>
            <a:ext cx="10890469" cy="384678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Một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phần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cũng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trực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tiếp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phát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hiện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tình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huống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dẫn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đến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BLHĐ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vẫn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có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phần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lúng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túng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̀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̃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xư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̉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́ 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</a:t>
            </a:r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000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̉ </a:t>
            </a:r>
            <a:r>
              <a:rPr lang="en-US" sz="2000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lời</a:t>
            </a:r>
            <a:r>
              <a:rPr lang="en-US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QH 7-8/11/23)</a:t>
            </a:r>
          </a:p>
        </p:txBody>
      </p:sp>
    </p:spTree>
    <p:extLst>
      <p:ext uri="{BB962C8B-B14F-4D97-AF65-F5344CB8AC3E}">
        <p14:creationId xmlns:p14="http://schemas.microsoft.com/office/powerpoint/2010/main" val="27774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NỘI 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DUNG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I. Các vấn đề chung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II. Các nhóm giải pháp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bản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III. Trách nhiệm thành viên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IV. Các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lục</a:t>
            </a:r>
          </a:p>
        </p:txBody>
      </p:sp>
    </p:spTree>
    <p:extLst>
      <p:ext uri="{BB962C8B-B14F-4D97-AF65-F5344CB8AC3E}">
        <p14:creationId xmlns:p14="http://schemas.microsoft.com/office/powerpoint/2010/main" val="291757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589281"/>
            <a:ext cx="9601196" cy="1838958"/>
          </a:xfrm>
        </p:spPr>
        <p:txBody>
          <a:bodyPr>
            <a:normAutofit/>
          </a:bodyPr>
          <a:lstStyle/>
          <a:p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I. CÁC VẤN ĐỀ CHUNG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2" y="2428239"/>
            <a:ext cx="10357622" cy="430782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Các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khái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niệm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đích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tắc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90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589281"/>
            <a:ext cx="9601196" cy="914400"/>
          </a:xfrm>
        </p:spPr>
        <p:txBody>
          <a:bodyPr>
            <a:normAutofit/>
          </a:bodyPr>
          <a:lstStyle/>
          <a:p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I. CÁC VẤN ĐỀ CHUNG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145" y="1634065"/>
            <a:ext cx="11144879" cy="51019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1. Các khái niệm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vi-VN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Xâm hại trẻ em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gây tổn hại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về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tình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cảm,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lý,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dự,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phẩm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của TE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dưới </a:t>
            </a:r>
            <a:r>
              <a:rPr lang="vi-VN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 </a:t>
            </a:r>
            <a:r>
              <a:rPr lang="en-US" sz="28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2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bạo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bóc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lột;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tình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bán;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bỏ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rơi,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bỏ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mặc TE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 gây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tổn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SG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SG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0" indent="0">
              <a:buNone/>
            </a:pP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</a:t>
            </a:r>
            <a:r>
              <a:rPr lang="vi-VN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vi-VN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Luật TE</a:t>
            </a:r>
            <a:r>
              <a:rPr lang="en-US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2016</a:t>
            </a:r>
            <a:r>
              <a:rPr lang="en-SG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vi-VN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20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hái</a:t>
            </a:r>
            <a:r>
              <a:rPr lang="en-US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niệm</a:t>
            </a:r>
            <a:r>
              <a:rPr lang="en-US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rõ</a:t>
            </a:r>
            <a:r>
              <a:rPr lang="en-US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vi-VN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0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hụ</a:t>
            </a:r>
            <a:r>
              <a:rPr lang="en-US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lục</a:t>
            </a:r>
            <a:r>
              <a:rPr lang="en-US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SG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51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1492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Bạo 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lực học đường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653" y="1314995"/>
            <a:ext cx="11184673" cy="499659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ành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vi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hành hạ,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ngược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đãi, đánh đập;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thân thể,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sức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khỏe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lăng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mạ,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phạm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danh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dự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cô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lập, xua đuổi </a:t>
            </a:r>
            <a:r>
              <a:rPr lang="en-SG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&amp; các hành vi cố ý gây tổn hại về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xảy ra trong CSGD/lớp độc lập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Nghị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80/2017/NĐ-CP)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81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vệ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Có 3 cấp độ: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Phòng ngừa (PN)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Hỗ trợ (HT)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Can thiệp (CT)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25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69035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  <a:r>
              <a:rPr lang="en-US" sz="3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ngừa</a:t>
            </a:r>
            <a:r>
              <a: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(Toàn bộ HS)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654" y="1676400"/>
            <a:ext cx="11206975" cy="465749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Các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biện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để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nâng cao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 bị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về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vệ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dựng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môi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sống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mạnh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thiện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PCBL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đối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với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ở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&amp; ngoài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90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5961" y="1785218"/>
            <a:ext cx="11125201" cy="4927601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4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I. </a:t>
            </a:r>
            <a:r>
              <a:rPr lang="vi-VN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TLHD</a:t>
            </a:r>
            <a:r>
              <a:rPr lang="en-US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CHỐNG XÂM HẠI </a:t>
            </a:r>
            <a:r>
              <a:rPr lang="en-US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EM, HỌC SINH.</a:t>
            </a:r>
            <a:r>
              <a:rPr lang="vi-VN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4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</a:t>
            </a:r>
            <a:r>
              <a:rPr lang="vi-VN" sz="4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4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 GDĐT phối hợp với </a:t>
            </a:r>
            <a:r>
              <a:rPr lang="vi-VN" sz="4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UNICEF, </a:t>
            </a:r>
            <a:r>
              <a:rPr lang="vi-VN" sz="4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2023)</a:t>
            </a:r>
            <a:endParaRPr lang="vi-VN" sz="4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4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II</a:t>
            </a:r>
            <a:r>
              <a:rPr lang="vi-VN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TLHD </a:t>
            </a:r>
            <a:r>
              <a:rPr lang="en-US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HÒNG </a:t>
            </a:r>
            <a:r>
              <a:rPr lang="vi-VN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NGỪA, TIẾP NHẬN, XỬ LÝ, B</a:t>
            </a:r>
            <a:r>
              <a:rPr lang="en-US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 </a:t>
            </a:r>
            <a:r>
              <a:rPr lang="vi-VN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CÁO, QUẢN LÝ VỤ VIỆC HS BỊ BLHĐ</a:t>
            </a:r>
            <a:r>
              <a:rPr lang="en-US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vi-VN" sz="4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4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 GDĐT phối hợp với World Vision, 2022)</a:t>
            </a:r>
          </a:p>
          <a:p>
            <a:pPr marL="0" indent="0">
              <a:lnSpc>
                <a:spcPct val="150000"/>
              </a:lnSpc>
              <a:buNone/>
            </a:pPr>
            <a:endParaRPr lang="en-US" sz="44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4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III. HƯỚNG DẪN XÂY DỰNG TRƯỜNG HỌC AN TOÀN THÂN THIỆN VÀ BÌNH ĐẲNG PHÒNG CHỐNG BẠO LỰC HỌC ĐƯỜNG TRÊN CƠ SỞ GIỚI .</a:t>
            </a:r>
            <a:r>
              <a:rPr lang="vi-VN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4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7113"/>
          </a:xfrm>
        </p:spPr>
        <p:txBody>
          <a:bodyPr>
            <a:normAutofit/>
          </a:bodyPr>
          <a:lstStyle/>
          <a:p>
            <a:r>
              <a:rPr lang="vi-VN" sz="2800" b="1" dirty="0" smtClean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</a:t>
            </a:r>
            <a:r>
              <a:rPr lang="vi-VN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92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69035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ngừa</a:t>
            </a:r>
            <a:r>
              <a: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654" y="1676400"/>
            <a:ext cx="11206975" cy="4657493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ruyền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phổ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biến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đình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 mối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hiểm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nhiệm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ung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truyền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 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mẹ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về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kỹ năng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ngừa</a:t>
            </a:r>
            <a:r>
              <a:rPr lang="vi-VN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phát hiện;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đảm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 vấn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vệ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 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Xây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môi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lành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mạnh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chống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BLHĐ.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78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568961"/>
            <a:ext cx="9601196" cy="1076960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vi-VN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3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ác</a:t>
            </a:r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biện</a:t>
            </a:r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 </a:t>
            </a:r>
            <a:r>
              <a: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(HS có nguy cơ)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800" y="1895294"/>
            <a:ext cx="11115040" cy="441406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Cảnh báo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nguy cơ bị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 vấn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 cho 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mẹ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biện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loại/giảm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nguy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XHTE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Tiếp nhận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tin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đánh giá mức độ,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biện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51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5211" y="599441"/>
            <a:ext cx="10727509" cy="1016000"/>
          </a:xfrm>
        </p:spPr>
        <p:txBody>
          <a:bodyPr>
            <a:normAutofit/>
          </a:bodyPr>
          <a:lstStyle/>
          <a:p>
            <a:r>
              <a:rPr lang="vi-VN" sz="36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thiệp</a:t>
            </a:r>
            <a:r>
              <a:rPr lang="en-US" sz="36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36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6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en-US" sz="36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vi-VN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1747520"/>
            <a:ext cx="10952480" cy="458216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biện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pháp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vệ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đối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với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rẻ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đình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để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ngăn chặn; hỗ trợ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chăm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tái hòa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nhập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76764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5211" y="599441"/>
            <a:ext cx="10727509" cy="1016000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Biện</a:t>
            </a:r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vi-VN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HS có nguy cơ cao/đã bị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vi-VN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240" y="1747520"/>
            <a:ext cx="10952480" cy="4582160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sở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trị liệu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phục hồi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cho TE bị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Bố trí nơi tạm trú, cách ly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khỏi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môi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tượng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đe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dọa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thức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chăm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sóc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hòa nhập cho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cha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mẹ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Tư vấn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cung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hỗ trợ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cho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cha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mẹ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theo dõi, đánh giá sự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62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457201"/>
            <a:ext cx="9601196" cy="944879"/>
          </a:xfrm>
        </p:spPr>
        <p:txBody>
          <a:bodyPr>
            <a:normAutofit/>
          </a:bodyPr>
          <a:lstStyle/>
          <a:p>
            <a:pPr marL="0" indent="0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vi-VN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. Mục đích, mục tiêu, nguyên tắc 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183" y="2286000"/>
            <a:ext cx="11190514" cy="44457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4000" dirty="0" smtClean="0">
                <a:cs typeface="Arial" panose="020B0604020202020204" pitchFamily="34" charset="0"/>
              </a:rPr>
              <a:t>M</a:t>
            </a:r>
            <a:r>
              <a:rPr lang="en-US" sz="4000" dirty="0" smtClean="0">
                <a:cs typeface="Arial" panose="020B0604020202020204" pitchFamily="34" charset="0"/>
              </a:rPr>
              <a:t>Đ: </a:t>
            </a:r>
            <a:r>
              <a:rPr lang="vi-VN" sz="4000" dirty="0"/>
              <a:t>Hướng dẫn cán bộ quản lý, giáo viên, nhân </a:t>
            </a:r>
            <a:r>
              <a:rPr lang="vi-VN" sz="4000" dirty="0" smtClean="0"/>
              <a:t>viên</a:t>
            </a:r>
            <a:r>
              <a:rPr lang="en-US" sz="4000" dirty="0" smtClean="0"/>
              <a:t> </a:t>
            </a:r>
            <a:r>
              <a:rPr lang="en-US" sz="4000" dirty="0" err="1" smtClean="0"/>
              <a:t>về</a:t>
            </a:r>
            <a:r>
              <a:rPr lang="en-US" sz="4000" dirty="0" smtClean="0"/>
              <a:t> </a:t>
            </a:r>
            <a:r>
              <a:rPr lang="en-US" sz="4000" dirty="0" err="1">
                <a:cs typeface="Arial" panose="020B0604020202020204" pitchFamily="34" charset="0"/>
              </a:rPr>
              <a:t>g</a:t>
            </a:r>
            <a:r>
              <a:rPr lang="en-US" sz="4000" dirty="0" err="1" smtClean="0">
                <a:cs typeface="Arial" panose="020B0604020202020204" pitchFamily="34" charset="0"/>
              </a:rPr>
              <a:t>iải</a:t>
            </a:r>
            <a:r>
              <a:rPr lang="en-US" sz="4000" dirty="0" smtClean="0"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cs typeface="Arial" panose="020B0604020202020204" pitchFamily="34" charset="0"/>
              </a:rPr>
              <a:t>pháp</a:t>
            </a:r>
            <a:r>
              <a:rPr lang="en-US" sz="4000" dirty="0" smtClean="0"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cs typeface="Arial" panose="020B0604020202020204" pitchFamily="34" charset="0"/>
              </a:rPr>
              <a:t>phòng</a:t>
            </a:r>
            <a:r>
              <a:rPr lang="en-US" sz="4000" dirty="0" smtClean="0"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cs typeface="Arial" panose="020B0604020202020204" pitchFamily="34" charset="0"/>
              </a:rPr>
              <a:t>ngừa</a:t>
            </a:r>
            <a:r>
              <a:rPr lang="en-US" sz="4000" dirty="0" smtClean="0">
                <a:cs typeface="Arial" panose="020B0604020202020204" pitchFamily="34" charset="0"/>
              </a:rPr>
              <a:t>, </a:t>
            </a:r>
            <a:r>
              <a:rPr lang="en-US" sz="4000" dirty="0" err="1" smtClean="0">
                <a:cs typeface="Arial" panose="020B0604020202020204" pitchFamily="34" charset="0"/>
              </a:rPr>
              <a:t>hỗ</a:t>
            </a:r>
            <a:r>
              <a:rPr lang="en-US" sz="4000" dirty="0" smtClean="0"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cs typeface="Arial" panose="020B0604020202020204" pitchFamily="34" charset="0"/>
              </a:rPr>
              <a:t>trợ</a:t>
            </a:r>
            <a:r>
              <a:rPr lang="en-US" sz="4000" dirty="0" smtClean="0">
                <a:cs typeface="Arial" panose="020B0604020202020204" pitchFamily="34" charset="0"/>
              </a:rPr>
              <a:t>, can </a:t>
            </a:r>
            <a:r>
              <a:rPr lang="en-US" sz="4000" dirty="0" err="1" smtClean="0">
                <a:cs typeface="Arial" panose="020B0604020202020204" pitchFamily="34" charset="0"/>
              </a:rPr>
              <a:t>thiệt</a:t>
            </a:r>
            <a:r>
              <a:rPr lang="en-US" sz="4000" dirty="0" smtClean="0"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cs typeface="Arial" panose="020B0604020202020204" pitchFamily="34" charset="0"/>
              </a:rPr>
              <a:t>đối</a:t>
            </a:r>
            <a:r>
              <a:rPr lang="en-US" sz="4000" dirty="0" smtClean="0">
                <a:cs typeface="Arial" panose="020B0604020202020204" pitchFamily="34" charset="0"/>
              </a:rPr>
              <a:t> </a:t>
            </a:r>
            <a:r>
              <a:rPr lang="vi-VN" sz="4000" dirty="0" smtClean="0">
                <a:cs typeface="Arial" panose="020B0604020202020204" pitchFamily="34" charset="0"/>
              </a:rPr>
              <a:t>với </a:t>
            </a:r>
            <a:r>
              <a:rPr lang="en-US" sz="4000" dirty="0" err="1" smtClean="0">
                <a:cs typeface="Arial" panose="020B0604020202020204" pitchFamily="34" charset="0"/>
              </a:rPr>
              <a:t>xâm</a:t>
            </a:r>
            <a:r>
              <a:rPr lang="en-US" sz="4000" dirty="0" smtClean="0"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cs typeface="Arial" panose="020B0604020202020204" pitchFamily="34" charset="0"/>
              </a:rPr>
              <a:t>hại</a:t>
            </a:r>
            <a:r>
              <a:rPr lang="en-US" sz="4000" dirty="0" smtClean="0"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cs typeface="Arial" panose="020B0604020202020204" pitchFamily="34" charset="0"/>
              </a:rPr>
              <a:t>trẻ</a:t>
            </a:r>
            <a:r>
              <a:rPr lang="en-US" sz="4000" dirty="0" smtClean="0"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cs typeface="Arial" panose="020B0604020202020204" pitchFamily="34" charset="0"/>
              </a:rPr>
              <a:t>em</a:t>
            </a:r>
            <a:r>
              <a:rPr lang="en-US" sz="4000" dirty="0" smtClean="0"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cs typeface="Arial" panose="020B0604020202020204" pitchFamily="34" charset="0"/>
              </a:rPr>
              <a:t>học</a:t>
            </a:r>
            <a:r>
              <a:rPr lang="en-US" sz="4000" dirty="0" smtClean="0"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cs typeface="Arial" panose="020B0604020202020204" pitchFamily="34" charset="0"/>
              </a:rPr>
              <a:t>sinh</a:t>
            </a:r>
            <a:r>
              <a:rPr lang="vi-VN" sz="4000" dirty="0" smtClean="0">
                <a:cs typeface="Arial" panose="020B0604020202020204" pitchFamily="34" charset="0"/>
              </a:rPr>
              <a:t> trong</a:t>
            </a:r>
            <a:r>
              <a:rPr lang="vi-VN" sz="4000" dirty="0">
                <a:cs typeface="Arial" panose="020B0604020202020204" pitchFamily="34" charset="0"/>
              </a:rPr>
              <a:t>, ngoài</a:t>
            </a:r>
            <a:r>
              <a:rPr lang="en-US" sz="4000" dirty="0"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cs typeface="Arial" panose="020B0604020202020204" pitchFamily="34" charset="0"/>
              </a:rPr>
              <a:t>nhà</a:t>
            </a:r>
            <a:r>
              <a:rPr lang="en-US" sz="4000" dirty="0" smtClean="0"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cs typeface="Arial" panose="020B0604020202020204" pitchFamily="34" charset="0"/>
              </a:rPr>
              <a:t>trường</a:t>
            </a:r>
            <a:r>
              <a:rPr lang="vi-VN" sz="4000" dirty="0" smtClean="0">
                <a:cs typeface="Arial" panose="020B0604020202020204" pitchFamily="34" charset="0"/>
              </a:rPr>
              <a:t> </a:t>
            </a:r>
            <a:r>
              <a:rPr lang="en-US" sz="4000" dirty="0" smtClean="0">
                <a:cs typeface="Arial" panose="020B0604020202020204" pitchFamily="34" charset="0"/>
              </a:rPr>
              <a:t> (</a:t>
            </a:r>
            <a:r>
              <a:rPr lang="vi-VN" sz="4000" dirty="0" smtClean="0">
                <a:cs typeface="Arial" panose="020B0604020202020204" pitchFamily="34" charset="0"/>
              </a:rPr>
              <a:t>trực tiếp</a:t>
            </a:r>
            <a:r>
              <a:rPr lang="en-US" sz="4000" dirty="0" smtClean="0">
                <a:cs typeface="Arial" panose="020B0604020202020204" pitchFamily="34" charset="0"/>
              </a:rPr>
              <a:t>/</a:t>
            </a:r>
            <a:r>
              <a:rPr lang="vi-VN" sz="4000" dirty="0" smtClean="0">
                <a:cs typeface="Arial" panose="020B0604020202020204" pitchFamily="34" charset="0"/>
              </a:rPr>
              <a:t>trực </a:t>
            </a:r>
            <a:r>
              <a:rPr lang="vi-VN" sz="4000" dirty="0">
                <a:cs typeface="Arial" panose="020B0604020202020204" pitchFamily="34" charset="0"/>
              </a:rPr>
              <a:t>tuyến</a:t>
            </a:r>
            <a:r>
              <a:rPr lang="en-US" sz="4000" dirty="0" smtClean="0">
                <a:cs typeface="Arial" panose="020B0604020202020204" pitchFamily="34" charset="0"/>
              </a:rPr>
              <a:t>).</a:t>
            </a:r>
            <a:endParaRPr lang="en-US" sz="4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07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457201"/>
            <a:ext cx="9601196" cy="944879"/>
          </a:xfrm>
        </p:spPr>
        <p:txBody>
          <a:bodyPr>
            <a:normAutofit/>
          </a:bodyPr>
          <a:lstStyle/>
          <a:p>
            <a:pPr marL="0" indent="0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vi-VN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. Mục đích, mục tiêu, nguyên tắc 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183" y="1137385"/>
            <a:ext cx="11190514" cy="532964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   + 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Làm rõ </a:t>
            </a:r>
            <a:r>
              <a:rPr lang="vi-VN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 bước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của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về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ngừa</a:t>
            </a:r>
            <a:r>
              <a:rPr lang="en-US" sz="2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phạm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vi-VN" sz="2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XH 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HS</a:t>
            </a:r>
            <a:r>
              <a:rPr lang="en-US" sz="220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	+ 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Làm rõ </a:t>
            </a:r>
            <a:r>
              <a:rPr lang="vi-VN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 bước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của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về </a:t>
            </a:r>
            <a:r>
              <a:rPr lang="en-US" sz="22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can </a:t>
            </a:r>
            <a:r>
              <a:rPr lang="en-US" sz="22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vi-VN" sz="2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liên ngành </a:t>
            </a:r>
            <a:r>
              <a:rPr lang="en-US" sz="2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	+ </a:t>
            </a:r>
            <a:r>
              <a:rPr lang="vi-VN" sz="2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2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hát</a:t>
            </a:r>
            <a:r>
              <a:rPr lang="en-US" sz="2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huy</a:t>
            </a:r>
            <a:r>
              <a:rPr lang="vi-VN" sz="2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sức</a:t>
            </a:r>
            <a:r>
              <a:rPr lang="en-US" sz="2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mạnh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CBQLGVNV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cha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mẹ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trong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ngừa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	+ 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T.cường </a:t>
            </a:r>
            <a:r>
              <a:rPr lang="en-US" sz="22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sz="2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ngành</a:t>
            </a:r>
            <a:r>
              <a:rPr lang="en-US" sz="2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xử lí, can thiệp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hợp </a:t>
            </a:r>
            <a:r>
              <a:rPr lang="vi-VN" sz="2200" dirty="0">
                <a:latin typeface="Arial" panose="020B0604020202020204" pitchFamily="34" charset="0"/>
                <a:cs typeface="Arial" panose="020B0604020202020204" pitchFamily="34" charset="0"/>
              </a:rPr>
              <a:t>bị/có nguy cơ bị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95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1161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guyên tắc của công tác PCXHTEHS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965" y="1137844"/>
            <a:ext cx="11140069" cy="484090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Đảo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lợi ích tốt nhất của TEHS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cả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khi trái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mong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muốn của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HS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Bảo mật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Có sự tham gia của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TEHS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thiệp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kịp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chia sẻ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SG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nhanh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chóng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ngành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(khi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hông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phân biệt đối xử, hòa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nhập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(PL1)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97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II. CÁC NHÓM GIẢI PHÁP CƠ BẢN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58719"/>
            <a:ext cx="10515600" cy="371824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1. Giải pháp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ngừa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TE HS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2. Giải pháp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TEHS bị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45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8612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. Giải pháp </a:t>
            </a:r>
            <a:r>
              <a:rPr lang="vi-V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 ngừa 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xâm hại TEHS 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541" y="1053738"/>
            <a:ext cx="11128917" cy="501157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</a:t>
            </a:r>
            <a:r>
              <a:rPr lang="vi-VN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Thành lập </a:t>
            </a:r>
            <a:r>
              <a:rPr lang="vi-VN" sz="2000" dirty="0">
                <a:latin typeface="Arial" panose="020B0604020202020204" pitchFamily="34" charset="0"/>
                <a:cs typeface="Arial" panose="020B0604020202020204" pitchFamily="34" charset="0"/>
              </a:rPr>
              <a:t>Tổ công tác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chống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PCXHTEHS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vi-VN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</a:t>
            </a:r>
            <a:r>
              <a:rPr lang="vi-VN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XD KH 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PCXHTEHS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hu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thập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tin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sz="2000" dirty="0">
                <a:latin typeface="Arial" panose="020B0604020202020204" pitchFamily="34" charset="0"/>
                <a:cs typeface="Arial" panose="020B0604020202020204" pitchFamily="34" charset="0"/>
              </a:rPr>
              <a:t>Rà soát,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loại </a:t>
            </a:r>
            <a:r>
              <a:rPr lang="vi-VN" sz="2000" dirty="0">
                <a:latin typeface="Arial" panose="020B0604020202020204" pitchFamily="34" charset="0"/>
                <a:cs typeface="Arial" panose="020B0604020202020204" pitchFamily="34" charset="0"/>
              </a:rPr>
              <a:t>HS có nguy cơ 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vi-VN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PL3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từng </a:t>
            </a:r>
            <a:r>
              <a:rPr lang="vi-VN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 </a:t>
            </a:r>
            <a:r>
              <a:rPr lang="en-US" sz="20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vi-VN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vấn</a:t>
            </a:r>
            <a:r>
              <a:rPr lang="en-US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vi-VN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 </a:t>
            </a:r>
            <a:r>
              <a:rPr lang="vi-VN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phạm </a:t>
            </a:r>
            <a:r>
              <a:rPr lang="vi-VN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PL, </a:t>
            </a:r>
            <a:r>
              <a:rPr lang="vi-VN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mãn</a:t>
            </a:r>
            <a:r>
              <a:rPr lang="en-US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vi-VN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nghiện </a:t>
            </a:r>
            <a:r>
              <a:rPr lang="en-US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 </a:t>
            </a:r>
            <a:r>
              <a:rPr lang="en-US" sz="20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túy</a:t>
            </a:r>
            <a:r>
              <a:rPr lang="en-US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0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/game</a:t>
            </a:r>
            <a:r>
              <a:rPr lang="vi-VN" sz="20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en-US" sz="2000" i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Dự </a:t>
            </a:r>
            <a:r>
              <a:rPr lang="vi-VN" sz="2000" dirty="0">
                <a:latin typeface="Arial" panose="020B0604020202020204" pitchFamily="34" charset="0"/>
                <a:cs typeface="Arial" panose="020B0604020202020204" pitchFamily="34" charset="0"/>
              </a:rPr>
              <a:t>thảo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hoạch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M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ục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đích</a:t>
            </a:r>
            <a:r>
              <a:rPr lang="vi-VN" sz="20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biện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; N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guồn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vi-VN" sz="2000" dirty="0">
                <a:latin typeface="Arial" panose="020B0604020202020204" pitchFamily="34" charset="0"/>
                <a:cs typeface="Arial" panose="020B0604020202020204" pitchFamily="34" charset="0"/>
              </a:rPr>
              <a:t>; Phân công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vi-VN" sz="2000" dirty="0">
                <a:latin typeface="Arial" panose="020B0604020202020204" pitchFamily="34" charset="0"/>
                <a:cs typeface="Arial" panose="020B0604020202020204" pitchFamily="34" charset="0"/>
              </a:rPr>
              <a:t>Trao đổi, chỉnh 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sửa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000" dirty="0">
                <a:latin typeface="Arial" panose="020B0604020202020204" pitchFamily="34" charset="0"/>
                <a:cs typeface="Arial" panose="020B0604020202020204" pitchFamily="34" charset="0"/>
              </a:rPr>
              <a:t>trình 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iệu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vi-VN" sz="2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000" dirty="0">
                <a:latin typeface="Arial" panose="020B0604020202020204" pitchFamily="34" charset="0"/>
                <a:cs typeface="Arial" panose="020B0604020202020204" pitchFamily="34" charset="0"/>
              </a:rPr>
              <a:t>trọng tâm, nguồn 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vi-VN" sz="2000" dirty="0">
                <a:latin typeface="Arial" panose="020B0604020202020204" pitchFamily="34" charset="0"/>
                <a:cs typeface="Arial" panose="020B0604020202020204" pitchFamily="34" charset="0"/>
              </a:rPr>
              <a:t>Ban hành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hoạch</a:t>
            </a: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000" dirty="0">
                <a:latin typeface="Arial" panose="020B0604020202020204" pitchFamily="34" charset="0"/>
                <a:cs typeface="Arial" panose="020B0604020202020204" pitchFamily="34" charset="0"/>
              </a:rPr>
              <a:t>công khai </a:t>
            </a:r>
            <a:r>
              <a:rPr lang="vi-VN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vi-VN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rà soát, phân loại: Bảo </a:t>
            </a:r>
            <a:r>
              <a:rPr lang="vi-VN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mật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77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838200" y="319406"/>
            <a:ext cx="10515600" cy="45719"/>
          </a:xfrm>
        </p:spPr>
        <p:txBody>
          <a:bodyPr>
            <a:normAutofit fontScale="90000"/>
          </a:bodyPr>
          <a:lstStyle/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722811"/>
            <a:ext cx="11125200" cy="5596709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vi-VN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3.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Thực hiện KH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uyên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truyền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Nâng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cao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PP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phát hiện, thông báo;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tích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cực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ruyền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thức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về PCXHTEHS;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GD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Tổ chức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chuyên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hát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hiện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nguy cơ: Gây gổ; có nguy cơ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 ngăn chặn;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tham/tư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vấn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ý: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tích cực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vi-VN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4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. Kiểm tra, đánh giá, tổng kết cuối năm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iệu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tổ chức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- T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ổng kết,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89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9120" y="863601"/>
            <a:ext cx="11003280" cy="497114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 I. </a:t>
            </a:r>
            <a:r>
              <a:rPr lang="vi-VN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TÀI </a:t>
            </a:r>
            <a:r>
              <a:rPr lang="vi-V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LIỆU HƯỚNG DẪN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PHÒNG, CHỐNG </a:t>
            </a:r>
            <a:endParaRPr lang="en-SG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vi-V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XÂM HẠI TRẺ EM, HỌC </a:t>
            </a:r>
            <a:r>
              <a:rPr lang="vi-VN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</a:p>
          <a:p>
            <a:pPr marL="0" indent="0" algn="ctr">
              <a:lnSpc>
                <a:spcPct val="160000"/>
              </a:lnSpc>
              <a:buNone/>
            </a:pPr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5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cán</a:t>
            </a:r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quản</a:t>
            </a:r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lí</a:t>
            </a:r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5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5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CSGD </a:t>
            </a:r>
            <a:r>
              <a:rPr lang="en-US" sz="25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mầm</a:t>
            </a:r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non, </a:t>
            </a:r>
            <a:r>
              <a:rPr lang="en-US" sz="25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phổ</a:t>
            </a:r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60000"/>
              </a:lnSpc>
              <a:buNone/>
            </a:pPr>
            <a:endParaRPr lang="vi-VN" sz="28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32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646554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. Giải pháp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ngừa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TEHS 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440" y="2092960"/>
            <a:ext cx="11074400" cy="420624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Bước 1. Thành lập Tổ công tác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chống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TEHS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Bước 2. X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ây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dựng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hoạch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ngừa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TEHS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Bước 3. Thực hiện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hoạch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Bước 4. Kiểm tra, đánh giá, tổng kết cuối năm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45904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19" y="650240"/>
            <a:ext cx="11226305" cy="1635759"/>
          </a:xfrm>
        </p:spPr>
        <p:txBody>
          <a:bodyPr>
            <a:normAutofit/>
          </a:bodyPr>
          <a:lstStyle/>
          <a:p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2. Giải pháp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vi-V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liên ngành 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19" y="2509519"/>
            <a:ext cx="11226305" cy="366744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- Tiếp nhận thông báo, đánh giá sơ bộ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+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Người đầu tiên nhận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tin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báo ngay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đầu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mối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+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mối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P/h xác minh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tin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ngay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</a:t>
            </a:r>
            <a:r>
              <a:rPr lang="vi-VN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vi-VN" sz="2000" i="1" dirty="0">
                <a:latin typeface="Arial" panose="020B0604020202020204" pitchFamily="34" charset="0"/>
                <a:cs typeface="Arial" panose="020B0604020202020204" pitchFamily="34" charset="0"/>
              </a:rPr>
              <a:t>Mẫu 01, 33/2018/TT-BGDĐT)</a:t>
            </a:r>
            <a:endParaRPr lang="en-U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72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19760"/>
            <a:ext cx="10515600" cy="518160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vi-VN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Căn </a:t>
            </a:r>
            <a:r>
              <a:rPr lang="vi-VN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cứ </a:t>
            </a:r>
            <a:r>
              <a:rPr lang="en-US" sz="36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vi-VN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 hợp </a:t>
            </a:r>
            <a:r>
              <a:rPr lang="en-US" sz="36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vi-VN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9863" y="1137920"/>
            <a:ext cx="11455383" cy="535495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hông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phải là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khi bị tổn hại bởi: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+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vi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cố ý của người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khác/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+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vi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cố ý/có ý định gây tổn hại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+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Gặp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vấn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đề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phức tạp,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khó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khăn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nguy cơ bỏ học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+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với bạn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bè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VD: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bị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bắt nạt)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+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đình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ghèo đói,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hông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người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chăm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cha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mẹ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nghiện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túy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rượu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cờ bạc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/vi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phạm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luật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đình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...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+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Sức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khỏe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tâm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thần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+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ành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lệch chuẩn;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cảnh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khó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khăn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vi-VN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 1. TEHS gặp các vấn đề cần hỗ trợ XH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vi-VN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TEHS có nguy cơ bị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/đã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bị tổn hại bởi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vi cố ý do người khác gây ra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vi-VN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 2. TEHS bị XH/có nguy cơ bị XH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28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714588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Phương 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án xử lý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654" y="2072639"/>
            <a:ext cx="11173522" cy="410432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Nhóm 1: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phạm vi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(nếu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cần thiết);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báo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ngay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cha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mẹ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xử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Nhóm 2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hợp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phức tạp của Nhóm 1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vượt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khả năng đáp ứng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ông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chuyển gửi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cho CA, UBND xã,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đài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QG BVTE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111...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99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7617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ỗ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 đối với Nhóm 1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9280" y="1503681"/>
            <a:ext cx="11086047" cy="519321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1. Đánh giá cụ thể trường hợp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 + Đ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ánh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giá sơ bộ mức độ tổn hại/nguy cơ, 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+ P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hân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tích nguyên nhân, 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+ P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hân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loại nhu cầu cần được BV 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</a:t>
            </a:r>
            <a:r>
              <a:rPr lang="vi-VN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Mẫu 02, TT 33</a:t>
            </a:r>
            <a:r>
              <a:rPr lang="vi-VN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3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7617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ỗ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 đối với Nhóm 1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5691" y="1010387"/>
            <a:ext cx="11086047" cy="519321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</a:t>
            </a:r>
            <a:r>
              <a:rPr lang="vi-VN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Xây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dựng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hoạch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can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vi-VN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trong </a:t>
            </a:r>
            <a:r>
              <a:rPr lang="vi-VN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trường: 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- M.tiêu đáp ứng cụ thể nhu cầu của TEHS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oạt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động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can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trẻ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về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vi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hỗ trợ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quyết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xung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đột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soát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cảm xúc;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cha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mẹ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nuôi dạy TE (nếu cần)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rường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hợp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phức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tạp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hối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hỗ trợ tiếp cận đến các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hội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/hỗ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trợ chuyên biệt từ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chức tại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sở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cung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dịch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vi-VN" i="1" dirty="0">
                <a:latin typeface="Arial" panose="020B0604020202020204" pitchFamily="34" charset="0"/>
                <a:cs typeface="Arial" panose="020B0604020202020204" pitchFamily="34" charset="0"/>
              </a:rPr>
              <a:t>Mẫu 03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vi-VN" i="1" dirty="0">
                <a:latin typeface="Arial" panose="020B0604020202020204" pitchFamily="34" charset="0"/>
                <a:cs typeface="Arial" panose="020B0604020202020204" pitchFamily="34" charset="0"/>
              </a:rPr>
              <a:t> TT 33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64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2886"/>
          </a:xfrm>
        </p:spPr>
        <p:txBody>
          <a:bodyPr>
            <a:normAutofit fontScale="90000"/>
          </a:bodyPr>
          <a:lstStyle/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3317" y="621598"/>
            <a:ext cx="11017405" cy="5581351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r>
              <a:rPr lang="vi-VN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ỗ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 đối với Nhóm 1</a:t>
            </a:r>
            <a:endParaRPr lang="en-US" sz="3600" i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</a:t>
            </a:r>
            <a:r>
              <a:rPr lang="vi-VN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Thực hiện 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hoạch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can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hân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mối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hối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hợp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với TEHS,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đình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CB GV NV, ...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+ 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iám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sát, theo dõi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can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//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đề xuất điều chỉnh kịp thời (nếu cần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17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2886"/>
          </a:xfrm>
        </p:spPr>
        <p:txBody>
          <a:bodyPr>
            <a:normAutofit fontScale="90000"/>
          </a:bodyPr>
          <a:lstStyle/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3317" y="621598"/>
            <a:ext cx="11017405" cy="5581351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vi-VN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ỗ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 đối với Nhóm 1</a:t>
            </a:r>
            <a:endParaRPr lang="en-US" sz="3600" i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</a:t>
            </a:r>
            <a:r>
              <a:rPr lang="vi-VN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Rà soát, đánh giá thực hiện KH; lưu hồ sơ, báo cáo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hân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mối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rà soát tiến độ; đề xuất điều chỉnh;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H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iệu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Kết thúc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hoạch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mối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đánh giá lại các nguy cơ &amp;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cầu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TEHS//nhận xét,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về tình trạng hiện tại: Nếu M.tiêu hoàn thành, đề xuất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đóng ca,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</a:t>
            </a:r>
            <a:r>
              <a:rPr lang="vi-VN" i="1" dirty="0">
                <a:latin typeface="Arial" panose="020B0604020202020204" pitchFamily="34" charset="0"/>
                <a:cs typeface="Arial" panose="020B0604020202020204" pitchFamily="34" charset="0"/>
              </a:rPr>
              <a:t>(Mẫu 04 TT 33)</a:t>
            </a:r>
            <a:endParaRPr lang="en-US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Nếu còn vấn đề về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xã hội: Tiếp tục KH/XD KH mới.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64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vi-VN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ỗ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4080" y="2556932"/>
            <a:ext cx="10576560" cy="331893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Bước 1. Đánh giá cụ thể trường hợp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Bước 2. XĐ KH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C.thiệp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trong trường 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Bước 3. Thực hiện KH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C.thiệp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Bước 4. Rà soát, đánh giá thực hiện KH; lưu hồ sơ, báo cáo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44915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90424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Lưu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805" y="1148079"/>
            <a:ext cx="11162371" cy="5141209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vi-VN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N</a:t>
            </a:r>
            <a:r>
              <a:rPr lang="en-US" sz="26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hân</a:t>
            </a:r>
            <a:r>
              <a:rPr lang="en-US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viên</a:t>
            </a:r>
            <a:r>
              <a:rPr lang="en-US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đầu</a:t>
            </a:r>
            <a:r>
              <a:rPr lang="en-US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mối</a:t>
            </a:r>
            <a:r>
              <a:rPr lang="vi-VN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không</a:t>
            </a:r>
            <a:r>
              <a:rPr lang="vi-VN" sz="2600" dirty="0" smtClean="0">
                <a:cs typeface="Arial" panose="020B0604020202020204" pitchFamily="34" charset="0"/>
              </a:rPr>
              <a:t> </a:t>
            </a:r>
            <a:r>
              <a:rPr lang="vi-VN" sz="2600" dirty="0">
                <a:cs typeface="Arial" panose="020B0604020202020204" pitchFamily="34" charset="0"/>
              </a:rPr>
              <a:t>tự mình đánh giá nguy </a:t>
            </a:r>
            <a:r>
              <a:rPr lang="vi-VN" sz="2600" dirty="0" smtClean="0">
                <a:cs typeface="Arial" panose="020B0604020202020204" pitchFamily="34" charset="0"/>
              </a:rPr>
              <a:t>cơ,</a:t>
            </a:r>
            <a:r>
              <a:rPr lang="en-US" sz="2600" dirty="0" err="1" smtClean="0">
                <a:cs typeface="Arial" panose="020B0604020202020204" pitchFamily="34" charset="0"/>
              </a:rPr>
              <a:t>nhu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vi-VN" sz="2600" dirty="0" smtClean="0">
                <a:cs typeface="Arial" panose="020B0604020202020204" pitchFamily="34" charset="0"/>
              </a:rPr>
              <a:t>cầu/tự </a:t>
            </a:r>
            <a:r>
              <a:rPr lang="vi-VN" sz="2600" dirty="0">
                <a:cs typeface="Arial" panose="020B0604020202020204" pitchFamily="34" charset="0"/>
              </a:rPr>
              <a:t>mình </a:t>
            </a:r>
            <a:r>
              <a:rPr lang="en-US" sz="2600" dirty="0" err="1" smtClean="0">
                <a:cs typeface="Arial" panose="020B0604020202020204" pitchFamily="34" charset="0"/>
              </a:rPr>
              <a:t>điều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vi-VN" sz="2600" dirty="0" smtClean="0">
                <a:cs typeface="Arial" panose="020B0604020202020204" pitchFamily="34" charset="0"/>
              </a:rPr>
              <a:t>tra,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vi-VN" sz="2600" dirty="0" smtClean="0">
                <a:cs typeface="Arial" panose="020B0604020202020204" pitchFamily="34" charset="0"/>
              </a:rPr>
              <a:t>nhận/thu </a:t>
            </a:r>
            <a:r>
              <a:rPr lang="vi-VN" sz="2600" dirty="0">
                <a:cs typeface="Arial" panose="020B0604020202020204" pitchFamily="34" charset="0"/>
              </a:rPr>
              <a:t>thập bằng chứng </a:t>
            </a:r>
            <a:r>
              <a:rPr lang="vi-VN" sz="2600" dirty="0" smtClean="0">
                <a:cs typeface="Arial" panose="020B0604020202020204" pitchFamily="34" charset="0"/>
              </a:rPr>
              <a:t>tr</a:t>
            </a:r>
            <a:r>
              <a:rPr lang="en-US" sz="2600" dirty="0" err="1" smtClean="0">
                <a:cs typeface="Arial" panose="020B0604020202020204" pitchFamily="34" charset="0"/>
              </a:rPr>
              <a:t>ước</a:t>
            </a:r>
            <a:r>
              <a:rPr lang="vi-VN" sz="2600" dirty="0" smtClean="0">
                <a:cs typeface="Arial" panose="020B0604020202020204" pitchFamily="34" charset="0"/>
              </a:rPr>
              <a:t> </a:t>
            </a:r>
            <a:r>
              <a:rPr lang="vi-VN" sz="2600" dirty="0">
                <a:cs typeface="Arial" panose="020B0604020202020204" pitchFamily="34" charset="0"/>
              </a:rPr>
              <a:t>khi </a:t>
            </a:r>
            <a:r>
              <a:rPr lang="en-US" sz="2600" dirty="0" err="1" smtClean="0">
                <a:cs typeface="Arial" panose="020B0604020202020204" pitchFamily="34" charset="0"/>
              </a:rPr>
              <a:t>báo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cs typeface="Arial" panose="020B0604020202020204" pitchFamily="34" charset="0"/>
              </a:rPr>
              <a:t>cáo</a:t>
            </a:r>
            <a:r>
              <a:rPr lang="en-SG" sz="2600" dirty="0" smtClean="0">
                <a:cs typeface="Arial" panose="020B0604020202020204" pitchFamily="34" charset="0"/>
              </a:rPr>
              <a:t> .</a:t>
            </a:r>
            <a:endParaRPr lang="en-US" sz="2600" dirty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600" dirty="0" smtClean="0">
                <a:cs typeface="Arial" panose="020B0604020202020204" pitchFamily="34" charset="0"/>
              </a:rPr>
              <a:t>- </a:t>
            </a:r>
            <a:r>
              <a:rPr lang="vi-VN" sz="2600" dirty="0" smtClean="0">
                <a:cs typeface="Arial" panose="020B0604020202020204" pitchFamily="34" charset="0"/>
              </a:rPr>
              <a:t>N</a:t>
            </a:r>
            <a:r>
              <a:rPr lang="en-US" sz="2600" dirty="0" err="1" smtClean="0">
                <a:cs typeface="Arial" panose="020B0604020202020204" pitchFamily="34" charset="0"/>
              </a:rPr>
              <a:t>hà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cs typeface="Arial" panose="020B0604020202020204" pitchFamily="34" charset="0"/>
              </a:rPr>
              <a:t>trường</a:t>
            </a:r>
            <a:r>
              <a:rPr lang="vi-VN" sz="2600" dirty="0" smtClean="0"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cs typeface="Arial" panose="020B0604020202020204" pitchFamily="34" charset="0"/>
              </a:rPr>
              <a:t>báo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cs typeface="Arial" panose="020B0604020202020204" pitchFamily="34" charset="0"/>
              </a:rPr>
              <a:t>cáo</a:t>
            </a:r>
            <a:r>
              <a:rPr lang="vi-VN" sz="2600" dirty="0" smtClean="0">
                <a:cs typeface="Arial" panose="020B0604020202020204" pitchFamily="34" charset="0"/>
              </a:rPr>
              <a:t>, </a:t>
            </a:r>
            <a:r>
              <a:rPr lang="vi-VN" sz="2600" dirty="0">
                <a:solidFill>
                  <a:srgbClr val="FF0000"/>
                </a:solidFill>
                <a:cs typeface="Arial" panose="020B0604020202020204" pitchFamily="34" charset="0"/>
              </a:rPr>
              <a:t>bàn giao ngay lập tức </a:t>
            </a:r>
            <a:r>
              <a:rPr lang="vi-VN" sz="2600" dirty="0">
                <a:cs typeface="Arial" panose="020B0604020202020204" pitchFamily="34" charset="0"/>
              </a:rPr>
              <a:t>tất cả </a:t>
            </a:r>
            <a:r>
              <a:rPr lang="en-US" sz="2600" dirty="0" err="1" smtClean="0">
                <a:cs typeface="Arial" panose="020B0604020202020204" pitchFamily="34" charset="0"/>
              </a:rPr>
              <a:t>trường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vi-VN" sz="2600" dirty="0" smtClean="0">
                <a:cs typeface="Arial" panose="020B0604020202020204" pitchFamily="34" charset="0"/>
              </a:rPr>
              <a:t>hợp </a:t>
            </a:r>
            <a:r>
              <a:rPr lang="vi-VN" sz="2600" dirty="0">
                <a:cs typeface="Arial" panose="020B0604020202020204" pitchFamily="34" charset="0"/>
              </a:rPr>
              <a:t>nghi ngờ </a:t>
            </a:r>
            <a:r>
              <a:rPr lang="en-US" sz="2600" dirty="0" err="1" smtClean="0">
                <a:cs typeface="Arial" panose="020B0604020202020204" pitchFamily="34" charset="0"/>
              </a:rPr>
              <a:t>xâm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cs typeface="Arial" panose="020B0604020202020204" pitchFamily="34" charset="0"/>
              </a:rPr>
              <a:t>hại</a:t>
            </a:r>
            <a:r>
              <a:rPr lang="en-US" sz="2600" dirty="0" smtClean="0">
                <a:cs typeface="Arial" panose="020B0604020202020204" pitchFamily="34" charset="0"/>
              </a:rPr>
              <a:t>.</a:t>
            </a:r>
            <a:endParaRPr lang="en-US" sz="2600" dirty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600" dirty="0" smtClean="0">
                <a:cs typeface="Arial" panose="020B0604020202020204" pitchFamily="34" charset="0"/>
              </a:rPr>
              <a:t>- </a:t>
            </a:r>
            <a:r>
              <a:rPr lang="vi-VN" sz="2600" dirty="0" smtClean="0">
                <a:cs typeface="Arial" panose="020B0604020202020204" pitchFamily="34" charset="0"/>
              </a:rPr>
              <a:t>C</a:t>
            </a:r>
            <a:r>
              <a:rPr lang="en-US" sz="2600" dirty="0" smtClean="0">
                <a:cs typeface="Arial" panose="020B0604020202020204" pitchFamily="34" charset="0"/>
              </a:rPr>
              <a:t>ơ </a:t>
            </a:r>
            <a:r>
              <a:rPr lang="en-US" sz="2600" dirty="0" err="1" smtClean="0">
                <a:cs typeface="Arial" panose="020B0604020202020204" pitchFamily="34" charset="0"/>
              </a:rPr>
              <a:t>quan</a:t>
            </a:r>
            <a:r>
              <a:rPr lang="vi-VN" sz="2600" dirty="0" smtClean="0">
                <a:cs typeface="Arial" panose="020B0604020202020204" pitchFamily="34" charset="0"/>
              </a:rPr>
              <a:t> </a:t>
            </a:r>
            <a:r>
              <a:rPr lang="vi-VN" sz="2600" dirty="0">
                <a:cs typeface="Arial" panose="020B0604020202020204" pitchFamily="34" charset="0"/>
              </a:rPr>
              <a:t>thẩm quyền xác nhận, đánh giá, </a:t>
            </a:r>
            <a:r>
              <a:rPr lang="en-US" sz="2600" dirty="0" err="1" smtClean="0">
                <a:cs typeface="Arial" panose="020B0604020202020204" pitchFamily="34" charset="0"/>
              </a:rPr>
              <a:t>quản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cs typeface="Arial" panose="020B0604020202020204" pitchFamily="34" charset="0"/>
              </a:rPr>
              <a:t>lý</a:t>
            </a:r>
            <a:r>
              <a:rPr lang="vi-VN" sz="2600" dirty="0" smtClean="0"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cs typeface="Arial" panose="020B0604020202020204" pitchFamily="34" charset="0"/>
              </a:rPr>
              <a:t>trường</a:t>
            </a:r>
            <a:r>
              <a:rPr lang="en-US" sz="2600" dirty="0" smtClean="0">
                <a:cs typeface="Arial" panose="020B0604020202020204" pitchFamily="34" charset="0"/>
              </a:rPr>
              <a:t>.</a:t>
            </a:r>
            <a:r>
              <a:rPr lang="vi-VN" sz="2600" dirty="0" smtClean="0">
                <a:cs typeface="Arial" panose="020B0604020202020204" pitchFamily="34" charset="0"/>
              </a:rPr>
              <a:t>hợp đó</a:t>
            </a:r>
            <a:r>
              <a:rPr lang="en-US" sz="2600" dirty="0" smtClean="0">
                <a:cs typeface="Arial" panose="020B0604020202020204" pitchFamily="34" charset="0"/>
              </a:rPr>
              <a:t>.</a:t>
            </a:r>
            <a:endParaRPr lang="en-US" sz="2600" dirty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600" dirty="0" smtClean="0">
                <a:cs typeface="Arial" panose="020B0604020202020204" pitchFamily="34" charset="0"/>
              </a:rPr>
              <a:t>- </a:t>
            </a:r>
            <a:r>
              <a:rPr lang="vi-VN" sz="2600" dirty="0" smtClean="0">
                <a:cs typeface="Arial" panose="020B0604020202020204" pitchFamily="34" charset="0"/>
              </a:rPr>
              <a:t>Khi </a:t>
            </a:r>
            <a:r>
              <a:rPr lang="en-US" sz="2600" dirty="0" err="1" smtClean="0">
                <a:cs typeface="Arial" panose="020B0604020202020204" pitchFamily="34" charset="0"/>
              </a:rPr>
              <a:t>báo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cs typeface="Arial" panose="020B0604020202020204" pitchFamily="34" charset="0"/>
              </a:rPr>
              <a:t>cáo</a:t>
            </a:r>
            <a:r>
              <a:rPr lang="vi-VN" sz="2600" dirty="0" smtClean="0"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không</a:t>
            </a:r>
            <a:r>
              <a:rPr lang="vi-VN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vi-VN" sz="2600" dirty="0">
                <a:solidFill>
                  <a:srgbClr val="FF0000"/>
                </a:solidFill>
                <a:cs typeface="Arial" panose="020B0604020202020204" pitchFamily="34" charset="0"/>
              </a:rPr>
              <a:t>bắt buộc phải có sự đồng ý của </a:t>
            </a:r>
            <a:r>
              <a:rPr lang="en-US" sz="26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trẻ</a:t>
            </a:r>
            <a:r>
              <a:rPr lang="en-US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em</a:t>
            </a:r>
            <a:r>
              <a:rPr lang="en-US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học</a:t>
            </a:r>
            <a:r>
              <a:rPr lang="en-US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sinh</a:t>
            </a:r>
            <a:r>
              <a:rPr lang="en-US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 cha </a:t>
            </a:r>
            <a:r>
              <a:rPr lang="en-US" sz="26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mẹ</a:t>
            </a:r>
            <a:r>
              <a:rPr lang="en-US" sz="2600" dirty="0">
                <a:solidFill>
                  <a:srgbClr val="FF0000"/>
                </a:solidFill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US" sz="2600" dirty="0" smtClean="0">
                <a:cs typeface="Arial" panose="020B0604020202020204" pitchFamily="34" charset="0"/>
              </a:rPr>
              <a:t>- </a:t>
            </a:r>
            <a:r>
              <a:rPr lang="vi-VN" sz="2600" dirty="0" smtClean="0">
                <a:cs typeface="Arial" panose="020B0604020202020204" pitchFamily="34" charset="0"/>
              </a:rPr>
              <a:t>Nghi </a:t>
            </a:r>
            <a:r>
              <a:rPr lang="vi-VN" sz="2600" dirty="0">
                <a:cs typeface="Arial" panose="020B0604020202020204" pitchFamily="34" charset="0"/>
              </a:rPr>
              <a:t>ngờ </a:t>
            </a:r>
            <a:r>
              <a:rPr lang="en-US" sz="2600" dirty="0" smtClean="0">
                <a:cs typeface="Arial" panose="020B0604020202020204" pitchFamily="34" charset="0"/>
              </a:rPr>
              <a:t>cha </a:t>
            </a:r>
            <a:r>
              <a:rPr lang="en-US" sz="2600" dirty="0" err="1" smtClean="0">
                <a:cs typeface="Arial" panose="020B0604020202020204" pitchFamily="34" charset="0"/>
              </a:rPr>
              <a:t>mẹ</a:t>
            </a:r>
            <a:r>
              <a:rPr lang="vi-VN" sz="2600" dirty="0" smtClean="0">
                <a:cs typeface="Arial" panose="020B0604020202020204" pitchFamily="34" charset="0"/>
              </a:rPr>
              <a:t>/người </a:t>
            </a:r>
            <a:r>
              <a:rPr lang="vi-VN" sz="2600" dirty="0">
                <a:cs typeface="Arial" panose="020B0604020202020204" pitchFamily="34" charset="0"/>
              </a:rPr>
              <a:t>có thẩm quyền là thủ phạm: </a:t>
            </a:r>
            <a:r>
              <a:rPr lang="en-US" sz="2600" dirty="0" err="1" smtClean="0">
                <a:cs typeface="Arial" panose="020B0604020202020204" pitchFamily="34" charset="0"/>
              </a:rPr>
              <a:t>nhân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cs typeface="Arial" panose="020B0604020202020204" pitchFamily="34" charset="0"/>
              </a:rPr>
              <a:t>viên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cs typeface="Arial" panose="020B0604020202020204" pitchFamily="34" charset="0"/>
              </a:rPr>
              <a:t>đầu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cs typeface="Arial" panose="020B0604020202020204" pitchFamily="34" charset="0"/>
              </a:rPr>
              <a:t>mối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vi-VN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hỏi 111</a:t>
            </a:r>
            <a:r>
              <a:rPr lang="en-US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.</a:t>
            </a:r>
            <a:r>
              <a:rPr lang="vi-VN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   </a:t>
            </a:r>
            <a:endParaRPr lang="en-US" sz="26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600" dirty="0" smtClean="0">
                <a:cs typeface="Arial" panose="020B0604020202020204" pitchFamily="34" charset="0"/>
              </a:rPr>
              <a:t>- </a:t>
            </a:r>
            <a:r>
              <a:rPr lang="vi-VN" sz="2600" dirty="0" smtClean="0">
                <a:cs typeface="Arial" panose="020B0604020202020204" pitchFamily="34" charset="0"/>
              </a:rPr>
              <a:t>Th</a:t>
            </a:r>
            <a:r>
              <a:rPr lang="en-US" sz="2600" dirty="0" err="1" smtClean="0">
                <a:cs typeface="Arial" panose="020B0604020202020204" pitchFamily="34" charset="0"/>
              </a:rPr>
              <a:t>ông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vi-VN" sz="2600" dirty="0" smtClean="0">
                <a:cs typeface="Arial" panose="020B0604020202020204" pitchFamily="34" charset="0"/>
              </a:rPr>
              <a:t>báo </a:t>
            </a:r>
            <a:r>
              <a:rPr lang="vi-VN" sz="2600" dirty="0">
                <a:cs typeface="Arial" panose="020B0604020202020204" pitchFamily="34" charset="0"/>
              </a:rPr>
              <a:t>= V.bản cho </a:t>
            </a:r>
            <a:r>
              <a:rPr lang="en-US" sz="2600" dirty="0" err="1" smtClean="0">
                <a:cs typeface="Arial" panose="020B0604020202020204" pitchFamily="34" charset="0"/>
              </a:rPr>
              <a:t>Hiệu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cs typeface="Arial" panose="020B0604020202020204" pitchFamily="34" charset="0"/>
              </a:rPr>
              <a:t>trưởng</a:t>
            </a:r>
            <a:r>
              <a:rPr lang="vi-VN" sz="2600" dirty="0" smtClean="0">
                <a:cs typeface="Arial" panose="020B0604020202020204" pitchFamily="34" charset="0"/>
              </a:rPr>
              <a:t> </a:t>
            </a:r>
            <a:r>
              <a:rPr lang="vi-VN" sz="2600" dirty="0">
                <a:cs typeface="Arial" panose="020B0604020202020204" pitchFamily="34" charset="0"/>
              </a:rPr>
              <a:t>về tiến trình </a:t>
            </a:r>
            <a:r>
              <a:rPr lang="en-US" sz="2600" dirty="0" err="1" smtClean="0">
                <a:cs typeface="Arial" panose="020B0604020202020204" pitchFamily="34" charset="0"/>
              </a:rPr>
              <a:t>báo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cs typeface="Arial" panose="020B0604020202020204" pitchFamily="34" charset="0"/>
              </a:rPr>
              <a:t>cáo</a:t>
            </a:r>
            <a:r>
              <a:rPr lang="vi-VN" sz="2600" dirty="0" smtClean="0">
                <a:cs typeface="Arial" panose="020B0604020202020204" pitchFamily="34" charset="0"/>
              </a:rPr>
              <a:t> </a:t>
            </a:r>
            <a:r>
              <a:rPr lang="vi-VN" sz="2600" dirty="0">
                <a:cs typeface="Arial" panose="020B0604020202020204" pitchFamily="34" charset="0"/>
              </a:rPr>
              <a:t>vụ việc cho </a:t>
            </a:r>
            <a:r>
              <a:rPr lang="en-US" sz="2600" dirty="0" err="1" smtClean="0">
                <a:cs typeface="Arial" panose="020B0604020202020204" pitchFamily="34" charset="0"/>
              </a:rPr>
              <a:t>cơ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cs typeface="Arial" panose="020B0604020202020204" pitchFamily="34" charset="0"/>
              </a:rPr>
              <a:t>quan</a:t>
            </a:r>
            <a:endParaRPr lang="en-US" sz="2600" dirty="0"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pt-BR" sz="2600" dirty="0" smtClean="0">
                <a:cs typeface="Arial" panose="020B0604020202020204" pitchFamily="34" charset="0"/>
              </a:rPr>
              <a:t>An </a:t>
            </a:r>
            <a:r>
              <a:rPr lang="vi-VN" sz="2600" dirty="0" smtClean="0">
                <a:cs typeface="Arial" panose="020B0604020202020204" pitchFamily="34" charset="0"/>
              </a:rPr>
              <a:t>ủi/</a:t>
            </a:r>
            <a:r>
              <a:rPr lang="en-US" sz="2600" dirty="0" err="1" smtClean="0">
                <a:cs typeface="Arial" panose="020B0604020202020204" pitchFamily="34" charset="0"/>
              </a:rPr>
              <a:t>hỗ</a:t>
            </a:r>
            <a:r>
              <a:rPr lang="en-US" sz="2600" dirty="0" smtClean="0"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cs typeface="Arial" panose="020B0604020202020204" pitchFamily="34" charset="0"/>
              </a:rPr>
              <a:t>trợ</a:t>
            </a:r>
            <a:r>
              <a:rPr lang="vi-VN" sz="2600" dirty="0" smtClean="0">
                <a:cs typeface="Arial" panose="020B0604020202020204" pitchFamily="34" charset="0"/>
              </a:rPr>
              <a:t> </a:t>
            </a:r>
            <a:r>
              <a:rPr lang="pt-BR" sz="2600" dirty="0">
                <a:cs typeface="Arial" panose="020B0604020202020204" pitchFamily="34" charset="0"/>
              </a:rPr>
              <a:t>ban đầu; Đảm bảo </a:t>
            </a:r>
            <a:r>
              <a:rPr lang="en-US" sz="2600" dirty="0" smtClean="0">
                <a:cs typeface="Arial" panose="020B0604020202020204" pitchFamily="34" charset="0"/>
              </a:rPr>
              <a:t>an </a:t>
            </a:r>
            <a:r>
              <a:rPr lang="en-US" sz="2600" dirty="0" err="1" smtClean="0">
                <a:cs typeface="Arial" panose="020B0604020202020204" pitchFamily="34" charset="0"/>
              </a:rPr>
              <a:t>toàn</a:t>
            </a:r>
            <a:r>
              <a:rPr lang="vi-VN" sz="2600" dirty="0" smtClean="0">
                <a:cs typeface="Arial" panose="020B0604020202020204" pitchFamily="34" charset="0"/>
              </a:rPr>
              <a:t>; </a:t>
            </a:r>
            <a:r>
              <a:rPr lang="vi-VN" sz="2600" dirty="0">
                <a:cs typeface="Arial" panose="020B0604020202020204" pitchFamily="34" charset="0"/>
              </a:rPr>
              <a:t>Nếu</a:t>
            </a:r>
            <a:r>
              <a:rPr lang="pt-BR" sz="2600" dirty="0">
                <a:cs typeface="Arial" panose="020B0604020202020204" pitchFamily="34" charset="0"/>
              </a:rPr>
              <a:t> </a:t>
            </a:r>
            <a:r>
              <a:rPr lang="pt-BR" sz="2600" dirty="0">
                <a:solidFill>
                  <a:srgbClr val="FF0000"/>
                </a:solidFill>
                <a:cs typeface="Arial" panose="020B0604020202020204" pitchFamily="34" charset="0"/>
              </a:rPr>
              <a:t>bị thương </a:t>
            </a:r>
            <a:r>
              <a:rPr lang="vi-VN" sz="2600" dirty="0">
                <a:solidFill>
                  <a:srgbClr val="FF0000"/>
                </a:solidFill>
                <a:cs typeface="Arial" panose="020B0604020202020204" pitchFamily="34" charset="0"/>
              </a:rPr>
              <a:t>đưa YT//báo </a:t>
            </a:r>
            <a:r>
              <a:rPr lang="en-US" sz="26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gia</a:t>
            </a:r>
            <a:r>
              <a:rPr lang="en-US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đình</a:t>
            </a:r>
            <a:r>
              <a:rPr lang="vi-VN" sz="2600" dirty="0" smtClean="0">
                <a:cs typeface="Arial" panose="020B0604020202020204" pitchFamily="34" charset="0"/>
              </a:rPr>
              <a:t>; </a:t>
            </a:r>
            <a:endParaRPr lang="en-US" sz="2600" dirty="0" smtClean="0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6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pt-BR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nguy </a:t>
            </a:r>
            <a:r>
              <a:rPr lang="pt-BR" sz="2600" dirty="0">
                <a:solidFill>
                  <a:srgbClr val="FF0000"/>
                </a:solidFill>
                <a:cs typeface="Arial" panose="020B0604020202020204" pitchFamily="34" charset="0"/>
              </a:rPr>
              <a:t>hiểm: báo</a:t>
            </a:r>
            <a:r>
              <a:rPr lang="vi-VN" sz="26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vi-VN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CA</a:t>
            </a:r>
            <a:r>
              <a:rPr lang="en-US" sz="2600" dirty="0" smtClean="0">
                <a:solidFill>
                  <a:srgbClr val="FF0000"/>
                </a:solidFill>
                <a:cs typeface="Arial" panose="020B0604020202020204" pitchFamily="34" charset="0"/>
              </a:rPr>
              <a:t>.</a:t>
            </a:r>
            <a:endParaRPr lang="en-US" sz="26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67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3920" y="982132"/>
            <a:ext cx="10454640" cy="1303867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Ai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vai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bỏ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Bạo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(BLHĐ)?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9280" y="2556932"/>
            <a:ext cx="11054080" cy="3318936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bỏ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khỏi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?”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US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(</a:t>
            </a:r>
            <a:r>
              <a:rPr lang="en-US" sz="1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Phiên</a:t>
            </a:r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họp</a:t>
            </a:r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giả</a:t>
            </a:r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Q.hội</a:t>
            </a:r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 TE (29/9/24</a:t>
            </a:r>
            <a:r>
              <a:rPr lang="en-US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)- </a:t>
            </a:r>
            <a:r>
              <a:rPr lang="en-US" sz="1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Đào</a:t>
            </a:r>
            <a:r>
              <a:rPr lang="en-US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?) </a:t>
            </a:r>
            <a:endParaRPr lang="en-US" sz="1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08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426720"/>
            <a:ext cx="11277601" cy="975360"/>
          </a:xfrm>
        </p:spPr>
        <p:txBody>
          <a:bodyPr>
            <a:normAutofit fontScale="90000"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hối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ngành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 đối với Nhóm 2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474" y="1182030"/>
            <a:ext cx="11047248" cy="5073804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1. Hỗ trợ khẩn cấp, BC 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Ngay khi nhận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tin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NVĐM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để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báoáo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cho 1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- UBND cấp xã nơi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TEHS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cư trú/nơi xảy ra vụ việc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- Tổng đài QG BVTE (số 111)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- Cơ quan LĐTBXH các cấp</a:t>
            </a:r>
            <a:endParaRPr lang="en-US" sz="28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9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8712" y="490654"/>
            <a:ext cx="11073161" cy="5773626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hối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ngành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 đối với Nhóm 2</a:t>
            </a:r>
            <a:endParaRPr lang="en-US" sz="3200" i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2600" i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6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pt-BR" sz="26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 2. Tham gia vào quá trình tố tụng </a:t>
            </a:r>
            <a:r>
              <a:rPr lang="pt-BR" sz="2600" i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vi-VN" sz="2600" i="1" dirty="0">
                <a:latin typeface="Arial" panose="020B0604020202020204" pitchFamily="34" charset="0"/>
                <a:cs typeface="Arial" panose="020B0604020202020204" pitchFamily="34" charset="0"/>
              </a:rPr>
              <a:t>yêu cầu của </a:t>
            </a:r>
            <a:r>
              <a:rPr lang="en-US" sz="26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vi-VN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600" i="1" dirty="0">
                <a:latin typeface="Arial" panose="020B0604020202020204" pitchFamily="34" charset="0"/>
                <a:cs typeface="Arial" panose="020B0604020202020204" pitchFamily="34" charset="0"/>
              </a:rPr>
              <a:t>có thẩm quyền</a:t>
            </a:r>
            <a:r>
              <a:rPr lang="pt-BR" sz="2600" i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iệu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vi-VN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cử đại diện</a:t>
            </a:r>
            <a:r>
              <a:rPr lang="vi-VN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pt-B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(thường là </a:t>
            </a:r>
            <a:r>
              <a:rPr lang="vi-VN" sz="2600" dirty="0">
                <a:latin typeface="Arial" panose="020B0604020202020204" pitchFamily="34" charset="0"/>
                <a:cs typeface="Arial" panose="020B0604020202020204" pitchFamily="34" charset="0"/>
              </a:rPr>
              <a:t>NV ĐM</a:t>
            </a: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	+</a:t>
            </a: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 H</a:t>
            </a:r>
            <a:r>
              <a:rPr lang="vi-VN" sz="2600" dirty="0">
                <a:latin typeface="Arial" panose="020B0604020202020204" pitchFamily="34" charset="0"/>
                <a:cs typeface="Arial" panose="020B0604020202020204" pitchFamily="34" charset="0"/>
              </a:rPr>
              <a:t>ỗ trợ đánh </a:t>
            </a:r>
            <a:r>
              <a:rPr lang="vi-VN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giá: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Cung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vi-VN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600" dirty="0">
                <a:latin typeface="Arial" panose="020B0604020202020204" pitchFamily="34" charset="0"/>
                <a:cs typeface="Arial" panose="020B0604020202020204" pitchFamily="34" charset="0"/>
              </a:rPr>
              <a:t>tất cả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tin</a:t>
            </a:r>
            <a:r>
              <a:rPr lang="vi-VN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600" dirty="0">
                <a:latin typeface="Arial" panose="020B0604020202020204" pitchFamily="34" charset="0"/>
                <a:cs typeface="Arial" panose="020B0604020202020204" pitchFamily="34" charset="0"/>
              </a:rPr>
              <a:t>có sẵn về lý lịch,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cảnh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đình</a:t>
            </a:r>
            <a:r>
              <a:rPr lang="vi-VN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BR" sz="2600" dirty="0">
                <a:latin typeface="Arial" panose="020B0604020202020204" pitchFamily="34" charset="0"/>
                <a:cs typeface="Arial" panose="020B0604020202020204" pitchFamily="34" charset="0"/>
              </a:rPr>
              <a:t>tình hình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	+</a:t>
            </a:r>
            <a:r>
              <a:rPr lang="vi-VN" sz="2600" dirty="0">
                <a:latin typeface="Arial" panose="020B0604020202020204" pitchFamily="34" charset="0"/>
                <a:cs typeface="Arial" panose="020B0604020202020204" pitchFamily="34" charset="0"/>
              </a:rPr>
              <a:t>Tham gia họp liên ngành XD KH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	+</a:t>
            </a:r>
            <a:r>
              <a:rPr lang="vi-VN" sz="2600" dirty="0">
                <a:latin typeface="Arial" panose="020B0604020202020204" pitchFamily="34" charset="0"/>
                <a:cs typeface="Arial" panose="020B0604020202020204" pitchFamily="34" charset="0"/>
              </a:rPr>
              <a:t> Tham gia vào thủ tục tố tụng hình sự (nếu Y/c</a:t>
            </a:r>
            <a:r>
              <a:rPr lang="vi-VN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838200" y="319406"/>
            <a:ext cx="10515600" cy="45719"/>
          </a:xfrm>
        </p:spPr>
        <p:txBody>
          <a:bodyPr>
            <a:normAutofit fontScale="90000"/>
          </a:bodyPr>
          <a:lstStyle/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85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838200" y="319406"/>
            <a:ext cx="10515600" cy="45719"/>
          </a:xfrm>
        </p:spPr>
        <p:txBody>
          <a:bodyPr>
            <a:normAutofit fontScale="90000"/>
          </a:bodyPr>
          <a:lstStyle/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8712" y="490654"/>
            <a:ext cx="11073161" cy="5773626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35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3500" b="1" dirty="0" err="1">
                <a:latin typeface="Arial" panose="020B0604020202020204" pitchFamily="34" charset="0"/>
                <a:cs typeface="Arial" panose="020B0604020202020204" pitchFamily="34" charset="0"/>
              </a:rPr>
              <a:t>hối</a:t>
            </a:r>
            <a:r>
              <a:rPr lang="en-US" sz="3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3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35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en-US" sz="35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b="1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3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b="1" dirty="0" err="1">
                <a:latin typeface="Arial" panose="020B0604020202020204" pitchFamily="34" charset="0"/>
                <a:cs typeface="Arial" panose="020B0604020202020204" pitchFamily="34" charset="0"/>
              </a:rPr>
              <a:t>ngành</a:t>
            </a:r>
            <a:r>
              <a:rPr lang="vi-VN" sz="3500" b="1" dirty="0">
                <a:latin typeface="Arial" panose="020B0604020202020204" pitchFamily="34" charset="0"/>
                <a:cs typeface="Arial" panose="020B0604020202020204" pitchFamily="34" charset="0"/>
              </a:rPr>
              <a:t> đối với Nhóm 2</a:t>
            </a:r>
            <a:endParaRPr lang="en-US" sz="3500" i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2800" i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</a:t>
            </a:r>
            <a:r>
              <a:rPr lang="vi-VN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Phối hợp thực hiện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hoạch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can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vi-VN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 HTCT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UBND cấp xã chịu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nhiệm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điều phối thực hiện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iệu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cử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đại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diện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(thường là NV ĐM)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quản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giám sát,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hiện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trách nhiệm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4. Tham gia rà soát, đánh giá KH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vi-VN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ngành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Kết thúc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hoạch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NV ĐM hỗ trợ Người làm CTBVTE xã, đóng ca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86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040" y="508000"/>
            <a:ext cx="11176000" cy="1371600"/>
          </a:xfrm>
        </p:spPr>
        <p:txBody>
          <a:bodyPr>
            <a:noAutofit/>
          </a:bodyPr>
          <a:lstStyle/>
          <a:p>
            <a:r>
              <a:rPr lang="vi-VN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hối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trợ,can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ngành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 đối với Nhóm 2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8401" y="1757680"/>
            <a:ext cx="10936514" cy="49914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Bước 1. Hỗ trợ khẩn cấp, BC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ước 2. Tham gia vào quá trình tố tụng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Bước 3. Phối hợp thực hiện KH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Bước 4. Tham gia rà soát, đánh giá KH HT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LN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69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3600" b="1" dirty="0">
                <a:cs typeface="Arial" panose="020B0604020202020204" pitchFamily="34" charset="0"/>
              </a:rPr>
              <a:t>III. TRÁCH NHIỆM THÀNH VIÊN NHÀ TRƯỜNG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mối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65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8378"/>
            <a:ext cx="10515600" cy="480422"/>
          </a:xfrm>
        </p:spPr>
        <p:txBody>
          <a:bodyPr>
            <a:normAutofit fontScale="90000"/>
          </a:bodyPr>
          <a:lstStyle/>
          <a:p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7562" y="558800"/>
            <a:ext cx="11084312" cy="5741639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lập tổ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Chỉ đạo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phê duyệt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thực hiện, đánh giá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hối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ngừa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thiệp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 liên quan XHTE trong/ngoài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ổ 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chức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hiện,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báo kịp thời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nghi ngờ bị XH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trong/ngoài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vi-V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hỉ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vi-V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 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sơ cứu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vi-V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trấn an TEHS đã tiết lộ bị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Cử người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vi-V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xã: </a:t>
            </a:r>
            <a:r>
              <a:rPr lang="vi-V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trạng thái cảm xúc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vi-V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vi-V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Cử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vi-V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họp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ngành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   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27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8378"/>
            <a:ext cx="10515600" cy="480422"/>
          </a:xfrm>
        </p:spPr>
        <p:txBody>
          <a:bodyPr>
            <a:normAutofit fontScale="90000"/>
          </a:bodyPr>
          <a:lstStyle/>
          <a:p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7562" y="558800"/>
            <a:ext cx="11084312" cy="5741639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đạo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hỗ trợ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khi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tiếp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tục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Cử người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UBND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ây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dựng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MTGD; chú trọng TEHS có nguy cơ cao/đang bị bắt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nạt/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11)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Tổ chức/cử CB GV NV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đào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, tập huấn nâng năng lực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chuyên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12)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huy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sức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mạnh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CB GV NV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cha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13)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vi-V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14) </a:t>
            </a:r>
            <a:r>
              <a:rPr lang="vi-V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ảo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 </a:t>
            </a:r>
            <a:r>
              <a:rPr 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chủ,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vi-V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lành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6952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0720"/>
            <a:ext cx="10515600" cy="690878"/>
          </a:xfrm>
        </p:spPr>
        <p:txBody>
          <a:bodyPr>
            <a:normAutofit/>
          </a:bodyPr>
          <a:lstStyle/>
          <a:p>
            <a:r>
              <a:rPr lang="vi-V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</a:t>
            </a:r>
            <a:r>
              <a:rPr lang="vi-V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hân viên đầu mối</a:t>
            </a:r>
            <a:endParaRPr 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7561" y="1371599"/>
            <a:ext cx="11095463" cy="4917689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Giúp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trực tiếp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hiện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các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động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chống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Tham mưu HT,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hợp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trợ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CB GV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NV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Chủ động, tích cực phát hiện, tiếp nhận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tin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thực hiện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động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NV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ầu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mối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tiếp nhận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về nguy cơ/đã bị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trợ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khẩn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cấp; 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K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ết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nối,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chuyển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gửi Người làm CTBVTE xã (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Thống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trong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Trực tiếp kết nối CB/NV đầu mối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# theo chỉ đạo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Ghi chép, lưu giữ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sơ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 mật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86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01040"/>
            <a:ext cx="10515600" cy="1270000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vi-V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hân viên đầu mối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7561" y="2113279"/>
            <a:ext cx="11095463" cy="417600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hân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chuyên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nghiệp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/bán CN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/GV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kiêm nhiệm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vấn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H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oặc TPTĐ/B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í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thư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Đoàn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/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GVcó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kiêm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ã đ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ược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đào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bổ sung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chuyên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kĩ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 BVTE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7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9241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3. Trách nhiệm của GV NV #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8712" y="981307"/>
            <a:ext cx="11095464" cy="519646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GV làm TPTĐ/GV K.</a:t>
            </a:r>
            <a:r>
              <a:rPr lang="en-US" sz="28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28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vi-VN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BTĐ TN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Động viên TEHS tiếp tục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hoạt động tại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Theo dõi quá trình hoà nhập, trao đổi với NVĐM GVCN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ham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gia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trao đổi Nhóm CTBVTE để cùng phối hợp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Tăng cường truyền thông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nâng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cao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thay đổi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vi.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+ T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rao đổi, cập nhật KT KN nhận biết HS bị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cho GV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NV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      </a:t>
            </a:r>
          </a:p>
        </p:txBody>
      </p:sp>
    </p:spTree>
    <p:extLst>
      <p:ext uri="{BB962C8B-B14F-4D97-AF65-F5344CB8AC3E}">
        <p14:creationId xmlns:p14="http://schemas.microsoft.com/office/powerpoint/2010/main" val="299092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579120"/>
            <a:ext cx="2296160" cy="586232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Phiên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họp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"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Quốc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hội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TE"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2, 28-29/9/2024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 descr="https://moet.gov.vn/content/tintuc/PublishingImages/AnhTinBai/z5878371647244e226cfbe88ae3c77c7ec2c87a5d622ab.jpg?RenditionID=1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240" y="579120"/>
            <a:ext cx="8676640" cy="5862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465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9073" y="410844"/>
            <a:ext cx="11028556" cy="5807724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3. Trách nhiệm của GV NV #</a:t>
            </a:r>
            <a:endParaRPr lang="en-US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GVCN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Kết nối với NVĐM, TPTĐ/BTĐ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để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ỗ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(nếu cần)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iếp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nhận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tin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HS trở lại trường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(bảo mật, tôn trọng)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Phân công HS có năng lực, tự nguyện, có khả năng kết nối để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Trực tiếp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khuyến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khích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GV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Theo dõi sự hoà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nhập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98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719"/>
          </a:xfrm>
        </p:spPr>
        <p:txBody>
          <a:bodyPr>
            <a:normAutofit fontScale="90000"/>
          </a:bodyPr>
          <a:lstStyle/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9073" y="410844"/>
            <a:ext cx="11028556" cy="580772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3. Trách nhiệm của GV NV #</a:t>
            </a:r>
            <a:endParaRPr lang="en-US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Cán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 QL GV NV #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Tiếp nhận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tin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(bảo mật, tôn trọng).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oạt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động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trợ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phù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,.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97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28320"/>
            <a:ext cx="10515600" cy="599440"/>
          </a:xfrm>
        </p:spPr>
        <p:txBody>
          <a:bodyPr>
            <a:normAutofit/>
          </a:bodyPr>
          <a:lstStyle/>
          <a:p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IV. PHỤ LỤC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107" y="933730"/>
            <a:ext cx="11106615" cy="539719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PL1: Khái niệm, nguyên tắc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1.1. Khái niệm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XHTE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1.2. Nguyên tắc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- Bảo mật: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Về Quyền riêng tư của TE;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tin</a:t>
            </a:r>
            <a:r>
              <a:rPr lang="vi-VN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về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 XHTE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 Sự tham gia của TE: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pt-B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	+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ược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: T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iếp cận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tin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ày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tỏ ý kiến,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lắng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nghe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ôn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	+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 kết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giao,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lập/tham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gia nhóm/hiệp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hội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	+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bàn bạc,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quyết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vấn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liên quan đến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05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595"/>
          </a:xfrm>
        </p:spPr>
        <p:txBody>
          <a:bodyPr>
            <a:normAutofit fontScale="90000"/>
          </a:bodyPr>
          <a:lstStyle/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805" y="512957"/>
            <a:ext cx="11162371" cy="574819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200" b="1" dirty="0">
                <a:cs typeface="Arial" panose="020B0604020202020204" pitchFamily="34" charset="0"/>
              </a:rPr>
              <a:t>PL2: Các nhóm TE hoàn cảnh </a:t>
            </a:r>
            <a:r>
              <a:rPr lang="en-US" sz="2200" b="1" dirty="0" err="1" smtClean="0">
                <a:cs typeface="Arial" panose="020B0604020202020204" pitchFamily="34" charset="0"/>
              </a:rPr>
              <a:t>đặc</a:t>
            </a:r>
            <a:r>
              <a:rPr lang="en-US" sz="2200" b="1" dirty="0" smtClean="0">
                <a:cs typeface="Arial" panose="020B0604020202020204" pitchFamily="34" charset="0"/>
              </a:rPr>
              <a:t> </a:t>
            </a:r>
            <a:r>
              <a:rPr lang="en-US" sz="2200" b="1" dirty="0" err="1" smtClean="0">
                <a:cs typeface="Arial" panose="020B0604020202020204" pitchFamily="34" charset="0"/>
              </a:rPr>
              <a:t>biệt</a:t>
            </a:r>
            <a:r>
              <a:rPr lang="en-US" sz="2200" b="1" dirty="0" smtClean="0">
                <a:cs typeface="Arial" panose="020B0604020202020204" pitchFamily="34" charset="0"/>
              </a:rPr>
              <a:t>.</a:t>
            </a:r>
            <a:r>
              <a:rPr lang="vi-VN" sz="2200" b="1" dirty="0" smtClean="0">
                <a:cs typeface="Arial" panose="020B0604020202020204" pitchFamily="34" charset="0"/>
              </a:rPr>
              <a:t> </a:t>
            </a:r>
            <a:endParaRPr lang="en-US" sz="2200" dirty="0"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200" b="1" dirty="0">
                <a:cs typeface="Arial" panose="020B0604020202020204" pitchFamily="34" charset="0"/>
              </a:rPr>
              <a:t>PL</a:t>
            </a:r>
            <a:r>
              <a:rPr lang="pt-BR" sz="2200" b="1" dirty="0">
                <a:cs typeface="Arial" panose="020B0604020202020204" pitchFamily="34" charset="0"/>
              </a:rPr>
              <a:t>3</a:t>
            </a:r>
            <a:r>
              <a:rPr lang="vi-VN" sz="2200" b="1" dirty="0">
                <a:cs typeface="Arial" panose="020B0604020202020204" pitchFamily="34" charset="0"/>
              </a:rPr>
              <a:t>. Dấu hiệu nhận HS có nguy cơ bị XH </a:t>
            </a:r>
            <a:endParaRPr lang="en-US" sz="2200" dirty="0"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200" b="1" i="1" dirty="0" smtClean="0">
                <a:cs typeface="Arial" panose="020B0604020202020204" pitchFamily="34" charset="0"/>
              </a:rPr>
              <a:t>P</a:t>
            </a:r>
            <a:r>
              <a:rPr lang="en-US" sz="2200" b="1" i="1" dirty="0" smtClean="0">
                <a:cs typeface="Arial" panose="020B0604020202020204" pitchFamily="34" charset="0"/>
              </a:rPr>
              <a:t>L.</a:t>
            </a:r>
            <a:r>
              <a:rPr lang="vi-VN" sz="2200" b="1" i="1" dirty="0" smtClean="0">
                <a:cs typeface="Arial" panose="020B0604020202020204" pitchFamily="34" charset="0"/>
              </a:rPr>
              <a:t>3.1</a:t>
            </a:r>
            <a:r>
              <a:rPr lang="vi-VN" sz="2200" b="1" i="1" dirty="0">
                <a:cs typeface="Arial" panose="020B0604020202020204" pitchFamily="34" charset="0"/>
              </a:rPr>
              <a:t>. Các nhóm </a:t>
            </a:r>
            <a:r>
              <a:rPr lang="en-US" sz="2200" b="1" i="1" dirty="0">
                <a:cs typeface="Arial" panose="020B0604020202020204" pitchFamily="34" charset="0"/>
              </a:rPr>
              <a:t>TE HS</a:t>
            </a:r>
            <a:r>
              <a:rPr lang="vi-VN" sz="2200" b="1" i="1" dirty="0">
                <a:cs typeface="Arial" panose="020B0604020202020204" pitchFamily="34" charset="0"/>
              </a:rPr>
              <a:t> có nguy cơ cao bị xâm hại</a:t>
            </a:r>
            <a:endParaRPr lang="en-US" sz="2200" dirty="0"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>
                <a:cs typeface="Arial" panose="020B0604020202020204" pitchFamily="34" charset="0"/>
              </a:rPr>
              <a:t>+ </a:t>
            </a:r>
            <a:r>
              <a:rPr lang="vi-VN" sz="2200" dirty="0">
                <a:cs typeface="Arial" panose="020B0604020202020204" pitchFamily="34" charset="0"/>
              </a:rPr>
              <a:t>Mồ côi cả </a:t>
            </a:r>
            <a:r>
              <a:rPr lang="en-US" sz="2200" dirty="0" smtClean="0">
                <a:cs typeface="Arial" panose="020B0604020202020204" pitchFamily="34" charset="0"/>
              </a:rPr>
              <a:t>cha </a:t>
            </a:r>
            <a:r>
              <a:rPr lang="en-US" sz="2200" dirty="0" err="1" smtClean="0">
                <a:cs typeface="Arial" panose="020B0604020202020204" pitchFamily="34" charset="0"/>
              </a:rPr>
              <a:t>mẹ</a:t>
            </a:r>
            <a:r>
              <a:rPr lang="vi-VN" sz="2200" dirty="0" smtClean="0">
                <a:cs typeface="Arial" panose="020B0604020202020204" pitchFamily="34" charset="0"/>
              </a:rPr>
              <a:t> </a:t>
            </a:r>
            <a:r>
              <a:rPr lang="en-US" sz="2200" dirty="0" smtClean="0">
                <a:cs typeface="Arial" panose="020B0604020202020204" pitchFamily="34" charset="0"/>
              </a:rPr>
              <a:t>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 smtClean="0">
                <a:cs typeface="Arial" panose="020B0604020202020204" pitchFamily="34" charset="0"/>
              </a:rPr>
              <a:t>+ </a:t>
            </a:r>
            <a:r>
              <a:rPr lang="vi-VN" sz="2200" dirty="0">
                <a:cs typeface="Arial" panose="020B0604020202020204" pitchFamily="34" charset="0"/>
              </a:rPr>
              <a:t>Bị bỏ rơi </a:t>
            </a:r>
            <a:r>
              <a:rPr lang="en-US" sz="2200" dirty="0">
                <a:cs typeface="Arial" panose="020B0604020202020204" pitchFamily="34" charset="0"/>
              </a:rPr>
              <a:t>   </a:t>
            </a:r>
            <a:endParaRPr lang="en-US" sz="2200" dirty="0" smtClean="0"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 smtClean="0">
                <a:cs typeface="Arial" panose="020B0604020202020204" pitchFamily="34" charset="0"/>
              </a:rPr>
              <a:t>+ </a:t>
            </a:r>
            <a:r>
              <a:rPr lang="en-US" sz="2200" dirty="0" err="1">
                <a:cs typeface="Arial" panose="020B0604020202020204" pitchFamily="34" charset="0"/>
              </a:rPr>
              <a:t>K</a:t>
            </a:r>
            <a:r>
              <a:rPr lang="en-US" sz="2200" dirty="0" err="1" smtClean="0">
                <a:cs typeface="Arial" panose="020B0604020202020204" pitchFamily="34" charset="0"/>
              </a:rPr>
              <a:t>hông</a:t>
            </a:r>
            <a:r>
              <a:rPr lang="vi-VN" sz="2200" dirty="0" smtClean="0">
                <a:cs typeface="Arial" panose="020B0604020202020204" pitchFamily="34" charset="0"/>
              </a:rPr>
              <a:t> </a:t>
            </a:r>
            <a:r>
              <a:rPr lang="vi-VN" sz="2200" dirty="0">
                <a:cs typeface="Arial" panose="020B0604020202020204" pitchFamily="34" charset="0"/>
              </a:rPr>
              <a:t>nơi nương tựa</a:t>
            </a:r>
            <a:r>
              <a:rPr lang="en-US" sz="2200" dirty="0">
                <a:cs typeface="Arial" panose="020B0604020202020204" pitchFamily="34" charset="0"/>
              </a:rPr>
              <a:t>    </a:t>
            </a:r>
            <a:endParaRPr lang="en-US" sz="2200" dirty="0" smtClean="0"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 smtClean="0">
                <a:cs typeface="Arial" panose="020B0604020202020204" pitchFamily="34" charset="0"/>
              </a:rPr>
              <a:t>+ </a:t>
            </a:r>
            <a:r>
              <a:rPr lang="vi-VN" sz="2200" dirty="0">
                <a:cs typeface="Arial" panose="020B0604020202020204" pitchFamily="34" charset="0"/>
              </a:rPr>
              <a:t>Khuyết tật </a:t>
            </a:r>
            <a:endParaRPr lang="en-US" sz="2200" dirty="0"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>
                <a:cs typeface="Arial" panose="020B0604020202020204" pitchFamily="34" charset="0"/>
              </a:rPr>
              <a:t>+ </a:t>
            </a:r>
            <a:r>
              <a:rPr lang="vi-VN" sz="2200" dirty="0">
                <a:cs typeface="Arial" panose="020B0604020202020204" pitchFamily="34" charset="0"/>
              </a:rPr>
              <a:t>Đã từng bị xâm hại </a:t>
            </a:r>
            <a:r>
              <a:rPr lang="en-US" sz="2200" dirty="0" err="1" smtClean="0">
                <a:cs typeface="Arial" panose="020B0604020202020204" pitchFamily="34" charset="0"/>
              </a:rPr>
              <a:t>thể</a:t>
            </a:r>
            <a:r>
              <a:rPr lang="en-US" sz="2200" dirty="0" smtClean="0"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cs typeface="Arial" panose="020B0604020202020204" pitchFamily="34" charset="0"/>
              </a:rPr>
              <a:t>chất</a:t>
            </a:r>
            <a:r>
              <a:rPr lang="en-US" sz="2200" dirty="0" smtClean="0">
                <a:cs typeface="Arial" panose="020B0604020202020204" pitchFamily="34" charset="0"/>
              </a:rPr>
              <a:t>, </a:t>
            </a:r>
            <a:r>
              <a:rPr lang="en-US" sz="2200" dirty="0" err="1" smtClean="0">
                <a:cs typeface="Arial" panose="020B0604020202020204" pitchFamily="34" charset="0"/>
              </a:rPr>
              <a:t>tinh</a:t>
            </a:r>
            <a:r>
              <a:rPr lang="en-US" sz="2200" dirty="0" smtClean="0"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cs typeface="Arial" panose="020B0604020202020204" pitchFamily="34" charset="0"/>
              </a:rPr>
              <a:t>thần</a:t>
            </a:r>
            <a:r>
              <a:rPr lang="vi-VN" sz="2200" dirty="0" smtClean="0">
                <a:cs typeface="Arial" panose="020B0604020202020204" pitchFamily="34" charset="0"/>
              </a:rPr>
              <a:t> </a:t>
            </a:r>
            <a:r>
              <a:rPr lang="vi-VN" sz="2200" dirty="0">
                <a:cs typeface="Arial" panose="020B0604020202020204" pitchFamily="34" charset="0"/>
              </a:rPr>
              <a:t>ở trong hoặc ngoài </a:t>
            </a:r>
            <a:r>
              <a:rPr lang="en-US" sz="2200" dirty="0" err="1" smtClean="0">
                <a:cs typeface="Arial" panose="020B0604020202020204" pitchFamily="34" charset="0"/>
              </a:rPr>
              <a:t>nhà</a:t>
            </a:r>
            <a:r>
              <a:rPr lang="en-US" sz="2200" dirty="0" smtClean="0"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cs typeface="Arial" panose="020B0604020202020204" pitchFamily="34" charset="0"/>
              </a:rPr>
              <a:t>trường</a:t>
            </a:r>
            <a:r>
              <a:rPr lang="en-US" sz="2200" dirty="0" smtClean="0">
                <a:cs typeface="Arial" panose="020B0604020202020204" pitchFamily="34" charset="0"/>
              </a:rPr>
              <a:t>. </a:t>
            </a:r>
            <a:endParaRPr lang="en-US" sz="2200" dirty="0"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200" dirty="0">
                <a:cs typeface="Arial" panose="020B0604020202020204" pitchFamily="34" charset="0"/>
              </a:rPr>
              <a:t>+ </a:t>
            </a:r>
            <a:r>
              <a:rPr lang="vi-VN" sz="2200" dirty="0">
                <a:cs typeface="Arial" panose="020B0604020202020204" pitchFamily="34" charset="0"/>
              </a:rPr>
              <a:t>Mắc bệnh </a:t>
            </a:r>
            <a:r>
              <a:rPr lang="en-US" sz="2200" dirty="0" err="1" smtClean="0">
                <a:cs typeface="Arial" panose="020B0604020202020204" pitchFamily="34" charset="0"/>
              </a:rPr>
              <a:t>hiểm</a:t>
            </a:r>
            <a:r>
              <a:rPr lang="en-US" sz="2200" dirty="0" smtClean="0">
                <a:cs typeface="Arial" panose="020B0604020202020204" pitchFamily="34" charset="0"/>
              </a:rPr>
              <a:t> </a:t>
            </a:r>
            <a:r>
              <a:rPr lang="vi-VN" sz="2200" dirty="0" smtClean="0">
                <a:cs typeface="Arial" panose="020B0604020202020204" pitchFamily="34" charset="0"/>
              </a:rPr>
              <a:t>nghèo/</a:t>
            </a:r>
            <a:r>
              <a:rPr lang="en-US" sz="2200" dirty="0">
                <a:cs typeface="Arial" panose="020B0604020202020204" pitchFamily="34" charset="0"/>
              </a:rPr>
              <a:t>p</a:t>
            </a:r>
            <a:r>
              <a:rPr lang="vi-VN" sz="2200" dirty="0">
                <a:cs typeface="Arial" panose="020B0604020202020204" pitchFamily="34" charset="0"/>
              </a:rPr>
              <a:t>hải điều trị dài ngày thuộc hộ </a:t>
            </a:r>
            <a:r>
              <a:rPr lang="vi-VN" sz="2200" dirty="0" smtClean="0">
                <a:cs typeface="Arial" panose="020B0604020202020204" pitchFamily="34" charset="0"/>
              </a:rPr>
              <a:t>nghèo/</a:t>
            </a:r>
            <a:r>
              <a:rPr lang="en-US" sz="2200" dirty="0" err="1" smtClean="0">
                <a:cs typeface="Arial" panose="020B0604020202020204" pitchFamily="34" charset="0"/>
              </a:rPr>
              <a:t>cận</a:t>
            </a:r>
            <a:r>
              <a:rPr lang="en-US" sz="2200" dirty="0" smtClean="0">
                <a:cs typeface="Arial" panose="020B0604020202020204" pitchFamily="34" charset="0"/>
              </a:rPr>
              <a:t> </a:t>
            </a:r>
            <a:r>
              <a:rPr lang="vi-VN" sz="2200" dirty="0" smtClean="0">
                <a:cs typeface="Arial" panose="020B0604020202020204" pitchFamily="34" charset="0"/>
              </a:rPr>
              <a:t>nghèo</a:t>
            </a:r>
            <a:r>
              <a:rPr lang="en-US" sz="2200" dirty="0" smtClean="0">
                <a:cs typeface="Arial" panose="020B0604020202020204" pitchFamily="34" charset="0"/>
              </a:rPr>
              <a:t>. GĐ</a:t>
            </a:r>
            <a:r>
              <a:rPr lang="vi-VN" sz="2200" dirty="0" smtClean="0">
                <a:cs typeface="Arial" panose="020B0604020202020204" pitchFamily="34" charset="0"/>
              </a:rPr>
              <a:t> </a:t>
            </a:r>
            <a:r>
              <a:rPr lang="vi-VN" sz="2200" dirty="0">
                <a:cs typeface="Arial" panose="020B0604020202020204" pitchFamily="34" charset="0"/>
              </a:rPr>
              <a:t>gặp </a:t>
            </a:r>
            <a:r>
              <a:rPr lang="en-US" sz="2200" dirty="0" err="1" smtClean="0">
                <a:cs typeface="Arial" panose="020B0604020202020204" pitchFamily="34" charset="0"/>
              </a:rPr>
              <a:t>khó</a:t>
            </a:r>
            <a:r>
              <a:rPr lang="en-US" sz="2200" dirty="0" smtClean="0"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cs typeface="Arial" panose="020B0604020202020204" pitchFamily="34" charset="0"/>
              </a:rPr>
              <a:t>khăn</a:t>
            </a:r>
            <a:r>
              <a:rPr lang="vi-VN" sz="2200" dirty="0" smtClean="0">
                <a:cs typeface="Arial" panose="020B0604020202020204" pitchFamily="34" charset="0"/>
              </a:rPr>
              <a:t> về</a:t>
            </a:r>
            <a:r>
              <a:rPr lang="en-US" sz="2200" dirty="0" smtClean="0"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cs typeface="Arial" panose="020B0604020202020204" pitchFamily="34" charset="0"/>
              </a:rPr>
              <a:t>kinh</a:t>
            </a:r>
            <a:r>
              <a:rPr lang="en-US" sz="2200" dirty="0" smtClean="0">
                <a:cs typeface="Arial" panose="020B0604020202020204" pitchFamily="34" charset="0"/>
              </a:rPr>
              <a:t> </a:t>
            </a:r>
            <a:r>
              <a:rPr lang="en-US" sz="2200" dirty="0" err="1" smtClean="0">
                <a:cs typeface="Arial" panose="020B0604020202020204" pitchFamily="34" charset="0"/>
              </a:rPr>
              <a:t>tế</a:t>
            </a:r>
            <a:r>
              <a:rPr lang="en-US" sz="2200" dirty="0" smtClean="0">
                <a:cs typeface="Arial" panose="020B0604020202020204" pitchFamily="34" charset="0"/>
              </a:rPr>
              <a:t>.</a:t>
            </a:r>
            <a:endParaRPr lang="en-US" sz="22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98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760" y="508000"/>
            <a:ext cx="10480040" cy="741679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Trẻ em có hoàn cảnh đặc biệt 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(PL2) 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654" y="1148081"/>
            <a:ext cx="11195824" cy="5152358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vi-V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vi-VN" sz="2000" dirty="0" smtClean="0">
                <a:cs typeface="Arial" panose="020B0604020202020204" pitchFamily="34" charset="0"/>
              </a:rPr>
              <a:t>) M</a:t>
            </a:r>
            <a:r>
              <a:rPr lang="en-US" sz="2000" dirty="0">
                <a:cs typeface="Arial" panose="020B0604020202020204" pitchFamily="34" charset="0"/>
              </a:rPr>
              <a:t>ồ </a:t>
            </a:r>
            <a:r>
              <a:rPr lang="en-US" sz="2000" dirty="0" err="1">
                <a:cs typeface="Arial" panose="020B0604020202020204" pitchFamily="34" charset="0"/>
              </a:rPr>
              <a:t>côi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cả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smtClean="0">
                <a:cs typeface="Arial" panose="020B0604020202020204" pitchFamily="34" charset="0"/>
              </a:rPr>
              <a:t>cha </a:t>
            </a:r>
            <a:r>
              <a:rPr lang="en-US" sz="2000" dirty="0" err="1" smtClean="0">
                <a:cs typeface="Arial" panose="020B0604020202020204" pitchFamily="34" charset="0"/>
              </a:rPr>
              <a:t>mẹ</a:t>
            </a:r>
            <a:r>
              <a:rPr lang="en-US" sz="2000" dirty="0" smtClean="0">
                <a:cs typeface="Arial" panose="020B0604020202020204" pitchFamily="34" charset="0"/>
              </a:rPr>
              <a:t>  </a:t>
            </a:r>
            <a:r>
              <a:rPr lang="vi-VN" sz="2000" dirty="0" smtClean="0">
                <a:cs typeface="Arial" panose="020B0604020202020204" pitchFamily="34" charset="0"/>
              </a:rPr>
              <a:t>2</a:t>
            </a:r>
            <a:r>
              <a:rPr lang="en-US" sz="2000" dirty="0">
                <a:cs typeface="Arial" panose="020B0604020202020204" pitchFamily="34" charset="0"/>
              </a:rPr>
              <a:t>) </a:t>
            </a:r>
            <a:r>
              <a:rPr lang="vi-VN" sz="2000" dirty="0">
                <a:cs typeface="Arial" panose="020B0604020202020204" pitchFamily="34" charset="0"/>
              </a:rPr>
              <a:t>B</a:t>
            </a:r>
            <a:r>
              <a:rPr lang="en-US" sz="2000" dirty="0">
                <a:cs typeface="Arial" panose="020B0604020202020204" pitchFamily="34" charset="0"/>
              </a:rPr>
              <a:t>ị </a:t>
            </a:r>
            <a:r>
              <a:rPr lang="en-US" sz="2000" dirty="0" err="1">
                <a:cs typeface="Arial" panose="020B0604020202020204" pitchFamily="34" charset="0"/>
              </a:rPr>
              <a:t>bỏ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rơi</a:t>
            </a:r>
            <a:r>
              <a:rPr lang="en-US" sz="2000" dirty="0" smtClean="0">
                <a:cs typeface="Arial" panose="020B0604020202020204" pitchFamily="34" charset="0"/>
              </a:rPr>
              <a:t>:</a:t>
            </a:r>
            <a:r>
              <a:rPr lang="vi-VN" sz="2000" dirty="0"/>
              <a:t>Trẻ em bị cha, mẹ hoặc người chăm sóc không thực </a:t>
            </a:r>
            <a:r>
              <a:rPr lang="vi-VN" sz="2000" dirty="0" smtClean="0"/>
              <a:t>hiện</a:t>
            </a:r>
            <a:r>
              <a:rPr lang="en-US" sz="2000" dirty="0"/>
              <a:t> </a:t>
            </a:r>
            <a:r>
              <a:rPr lang="vi-VN" sz="2000" dirty="0" smtClean="0"/>
              <a:t>hoặc </a:t>
            </a:r>
            <a:r>
              <a:rPr lang="vi-VN" sz="2000" dirty="0"/>
              <a:t>thực hiện không đầy đủ nghĩa vụ, trách nhiệm của mình trong việc chăm sóc</a:t>
            </a:r>
            <a:r>
              <a:rPr lang="vi-VN" sz="2000" dirty="0" smtClean="0"/>
              <a:t>,</a:t>
            </a:r>
            <a:r>
              <a:rPr lang="en-US" sz="2000" dirty="0" smtClean="0"/>
              <a:t> </a:t>
            </a:r>
            <a:r>
              <a:rPr lang="vi-VN" sz="2000" dirty="0" smtClean="0"/>
              <a:t>nuôi </a:t>
            </a:r>
            <a:r>
              <a:rPr lang="vi-VN" sz="2000" dirty="0"/>
              <a:t>dưỡng trẻ em</a:t>
            </a:r>
            <a:r>
              <a:rPr lang="vi-VN" sz="2000" dirty="0" smtClean="0"/>
              <a:t>.</a:t>
            </a:r>
            <a:r>
              <a:rPr lang="en-US" sz="2000" dirty="0">
                <a:cs typeface="Arial" panose="020B0604020202020204" pitchFamily="34" charset="0"/>
              </a:rPr>
              <a:t/>
            </a:r>
            <a:br>
              <a:rPr lang="en-US" sz="2000" dirty="0">
                <a:cs typeface="Arial" panose="020B0604020202020204" pitchFamily="34" charset="0"/>
              </a:rPr>
            </a:br>
            <a:r>
              <a:rPr lang="vi-VN" sz="2000" dirty="0">
                <a:cs typeface="Arial" panose="020B0604020202020204" pitchFamily="34" charset="0"/>
              </a:rPr>
              <a:t>3</a:t>
            </a:r>
            <a:r>
              <a:rPr lang="en-US" sz="2000" dirty="0">
                <a:cs typeface="Arial" panose="020B0604020202020204" pitchFamily="34" charset="0"/>
              </a:rPr>
              <a:t>) </a:t>
            </a:r>
            <a:r>
              <a:rPr lang="vi-VN" sz="2000" dirty="0" smtClean="0">
                <a:cs typeface="Arial" panose="020B0604020202020204" pitchFamily="34" charset="0"/>
              </a:rPr>
              <a:t>K</a:t>
            </a:r>
            <a:r>
              <a:rPr lang="en-US" sz="2000" dirty="0" err="1" smtClean="0">
                <a:cs typeface="Arial" panose="020B0604020202020204" pitchFamily="34" charset="0"/>
              </a:rPr>
              <a:t>hông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nơi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nương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tựa</a:t>
            </a:r>
            <a:r>
              <a:rPr lang="en-US" sz="2000" dirty="0">
                <a:cs typeface="Arial" panose="020B0604020202020204" pitchFamily="34" charset="0"/>
              </a:rPr>
              <a:t>:</a:t>
            </a:r>
            <a:r>
              <a:rPr lang="vi-VN" sz="2000" dirty="0">
                <a:cs typeface="Arial" panose="020B0604020202020204" pitchFamily="34" charset="0"/>
              </a:rPr>
              <a:t> M</a:t>
            </a:r>
            <a:r>
              <a:rPr lang="en-US" sz="2000" dirty="0">
                <a:cs typeface="Arial" panose="020B0604020202020204" pitchFamily="34" charset="0"/>
              </a:rPr>
              <a:t>ồ </a:t>
            </a:r>
            <a:r>
              <a:rPr lang="en-US" sz="2000" dirty="0" err="1">
                <a:cs typeface="Arial" panose="020B0604020202020204" pitchFamily="34" charset="0"/>
              </a:rPr>
              <a:t>côi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smtClean="0">
                <a:cs typeface="Arial" panose="020B0604020202020204" pitchFamily="34" charset="0"/>
              </a:rPr>
              <a:t>cha </a:t>
            </a:r>
            <a:r>
              <a:rPr lang="en-US" sz="2000" dirty="0" err="1" smtClean="0">
                <a:cs typeface="Arial" panose="020B0604020202020204" pitchFamily="34" charset="0"/>
              </a:rPr>
              <a:t>mẹ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vi-VN" sz="2000" dirty="0" smtClean="0">
                <a:cs typeface="Arial" panose="020B0604020202020204" pitchFamily="34" charset="0"/>
              </a:rPr>
              <a:t>+</a:t>
            </a:r>
            <a:r>
              <a:rPr lang="en-US" sz="2000" dirty="0" err="1">
                <a:cs typeface="Arial" panose="020B0604020202020204" pitchFamily="34" charset="0"/>
              </a:rPr>
              <a:t>người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còn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lại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mất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vi-VN" sz="2000" dirty="0" smtClean="0">
                <a:cs typeface="Arial" panose="020B0604020202020204" pitchFamily="34" charset="0"/>
              </a:rPr>
              <a:t>tích/</a:t>
            </a:r>
            <a:r>
              <a:rPr lang="en-US" sz="2000" dirty="0" err="1" smtClean="0">
                <a:cs typeface="Arial" panose="020B0604020202020204" pitchFamily="34" charset="0"/>
              </a:rPr>
              <a:t>không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khảnăng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chăm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sóc</a:t>
            </a:r>
            <a:r>
              <a:rPr lang="en-US" sz="2000" dirty="0" smtClean="0">
                <a:cs typeface="Arial" panose="020B0604020202020204" pitchFamily="34" charset="0"/>
              </a:rPr>
              <a:t>, </a:t>
            </a:r>
            <a:r>
              <a:rPr lang="en-US" sz="2000" dirty="0" err="1" smtClean="0">
                <a:cs typeface="Arial" panose="020B0604020202020204" pitchFamily="34" charset="0"/>
              </a:rPr>
              <a:t>nuôi</a:t>
            </a:r>
            <a:r>
              <a:rPr lang="en-US" sz="2000" dirty="0" smtClean="0">
                <a:cs typeface="Arial" panose="020B0604020202020204" pitchFamily="34" charset="0"/>
              </a:rPr>
              <a:t>. </a:t>
            </a:r>
            <a:r>
              <a:rPr lang="en-US" sz="2000" dirty="0">
                <a:cs typeface="Arial" panose="020B0604020202020204" pitchFamily="34" charset="0"/>
              </a:rPr>
              <a:t/>
            </a:r>
            <a:br>
              <a:rPr lang="en-US" sz="2000" dirty="0">
                <a:cs typeface="Arial" panose="020B0604020202020204" pitchFamily="34" charset="0"/>
              </a:rPr>
            </a:br>
            <a:r>
              <a:rPr lang="vi-VN" sz="2000" dirty="0">
                <a:cs typeface="Arial" panose="020B0604020202020204" pitchFamily="34" charset="0"/>
              </a:rPr>
              <a:t>4</a:t>
            </a:r>
            <a:r>
              <a:rPr lang="en-US" sz="2000" dirty="0">
                <a:cs typeface="Arial" panose="020B0604020202020204" pitchFamily="34" charset="0"/>
              </a:rPr>
              <a:t>) </a:t>
            </a:r>
            <a:r>
              <a:rPr lang="vi-VN" sz="2000" dirty="0">
                <a:cs typeface="Arial" panose="020B0604020202020204" pitchFamily="34" charset="0"/>
              </a:rPr>
              <a:t>K</a:t>
            </a:r>
            <a:r>
              <a:rPr lang="en-US" sz="2000" dirty="0" err="1">
                <a:cs typeface="Arial" panose="020B0604020202020204" pitchFamily="34" charset="0"/>
              </a:rPr>
              <a:t>huyết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vi-VN" sz="2000" dirty="0">
                <a:cs typeface="Arial" panose="020B0604020202020204" pitchFamily="34" charset="0"/>
              </a:rPr>
              <a:t>tật: Thính/Thị giác; </a:t>
            </a:r>
            <a:r>
              <a:rPr lang="vi-VN" sz="2000" dirty="0" smtClean="0">
                <a:cs typeface="Arial" panose="020B0604020202020204" pitchFamily="34" charset="0"/>
              </a:rPr>
              <a:t>Ng</a:t>
            </a:r>
            <a:r>
              <a:rPr lang="en-US" sz="2000" dirty="0" err="1" smtClean="0">
                <a:cs typeface="Arial" panose="020B0604020202020204" pitchFamily="34" charset="0"/>
              </a:rPr>
              <a:t>ôn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vi-VN" sz="2000" dirty="0" smtClean="0">
                <a:cs typeface="Arial" panose="020B0604020202020204" pitchFamily="34" charset="0"/>
              </a:rPr>
              <a:t>ngữ</a:t>
            </a:r>
            <a:r>
              <a:rPr lang="vi-VN" sz="2000" dirty="0">
                <a:cs typeface="Arial" panose="020B0604020202020204" pitchFamily="34" charset="0"/>
              </a:rPr>
              <a:t>; </a:t>
            </a:r>
            <a:r>
              <a:rPr lang="en-US" sz="2000" dirty="0" err="1" smtClean="0">
                <a:cs typeface="Arial" panose="020B0604020202020204" pitchFamily="34" charset="0"/>
              </a:rPr>
              <a:t>vận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vi-VN" sz="2000" dirty="0" smtClean="0">
                <a:cs typeface="Arial" panose="020B0604020202020204" pitchFamily="34" charset="0"/>
              </a:rPr>
              <a:t>động</a:t>
            </a:r>
            <a:r>
              <a:rPr lang="vi-VN" sz="2000" dirty="0">
                <a:cs typeface="Arial" panose="020B0604020202020204" pitchFamily="34" charset="0"/>
              </a:rPr>
              <a:t>; </a:t>
            </a:r>
            <a:r>
              <a:rPr lang="en-US" sz="2000" dirty="0" err="1">
                <a:cs typeface="Arial" panose="020B0604020202020204" pitchFamily="34" charset="0"/>
              </a:rPr>
              <a:t>Ða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tật</a:t>
            </a:r>
            <a:r>
              <a:rPr lang="en-US" sz="2000" dirty="0">
                <a:cs typeface="Arial" panose="020B0604020202020204" pitchFamily="34" charset="0"/>
              </a:rPr>
              <a:t> (</a:t>
            </a:r>
            <a:r>
              <a:rPr lang="vi-VN" sz="2000" dirty="0">
                <a:cs typeface="Arial" panose="020B0604020202020204" pitchFamily="34" charset="0"/>
              </a:rPr>
              <a:t>&gt;=</a:t>
            </a:r>
            <a:r>
              <a:rPr lang="en-US" sz="2000" dirty="0">
                <a:cs typeface="Arial" panose="020B0604020202020204" pitchFamily="34" charset="0"/>
              </a:rPr>
              <a:t>2 </a:t>
            </a:r>
            <a:r>
              <a:rPr lang="en-US" sz="2000" dirty="0" err="1">
                <a:cs typeface="Arial" panose="020B0604020202020204" pitchFamily="34" charset="0"/>
              </a:rPr>
              <a:t>dạng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smtClean="0">
                <a:cs typeface="Arial" panose="020B0604020202020204" pitchFamily="34" charset="0"/>
              </a:rPr>
              <a:t>K/</a:t>
            </a:r>
            <a:r>
              <a:rPr lang="en-US" sz="2000" dirty="0" err="1" smtClean="0">
                <a:cs typeface="Arial" panose="020B0604020202020204" pitchFamily="34" charset="0"/>
              </a:rPr>
              <a:t>tật</a:t>
            </a:r>
            <a:r>
              <a:rPr lang="en-US" sz="2000" dirty="0" smtClean="0">
                <a:cs typeface="Arial" panose="020B0604020202020204" pitchFamily="34" charset="0"/>
              </a:rPr>
              <a:t>).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vi-VN" sz="2000" dirty="0" smtClean="0">
                <a:cs typeface="Arial" panose="020B0604020202020204" pitchFamily="34" charset="0"/>
              </a:rPr>
              <a:t>5</a:t>
            </a:r>
            <a:r>
              <a:rPr lang="en-US" sz="2000" dirty="0">
                <a:cs typeface="Arial" panose="020B0604020202020204" pitchFamily="34" charset="0"/>
              </a:rPr>
              <a:t>) </a:t>
            </a:r>
            <a:r>
              <a:rPr lang="vi-VN" sz="2000" dirty="0">
                <a:cs typeface="Arial" panose="020B0604020202020204" pitchFamily="34" charset="0"/>
              </a:rPr>
              <a:t>N</a:t>
            </a:r>
            <a:r>
              <a:rPr lang="en-US" sz="2000" dirty="0" err="1">
                <a:cs typeface="Arial" panose="020B0604020202020204" pitchFamily="34" charset="0"/>
              </a:rPr>
              <a:t>hiễm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smtClean="0">
                <a:cs typeface="Arial" panose="020B0604020202020204" pitchFamily="34" charset="0"/>
              </a:rPr>
              <a:t>HIV/AIDS.   </a:t>
            </a:r>
            <a:r>
              <a:rPr lang="vi-VN" sz="2000" dirty="0" smtClean="0">
                <a:cs typeface="Arial" panose="020B0604020202020204" pitchFamily="34" charset="0"/>
              </a:rPr>
              <a:t>6</a:t>
            </a:r>
            <a:r>
              <a:rPr lang="en-US" sz="2000" dirty="0">
                <a:cs typeface="Arial" panose="020B0604020202020204" pitchFamily="34" charset="0"/>
              </a:rPr>
              <a:t>)</a:t>
            </a:r>
            <a:r>
              <a:rPr lang="vi-VN" sz="2000" dirty="0">
                <a:cs typeface="Arial" panose="020B0604020202020204" pitchFamily="34" charset="0"/>
              </a:rPr>
              <a:t>V</a:t>
            </a:r>
            <a:r>
              <a:rPr lang="en-US" sz="2000" dirty="0" err="1">
                <a:cs typeface="Arial" panose="020B0604020202020204" pitchFamily="34" charset="0"/>
              </a:rPr>
              <a:t>i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phạm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pháp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luật</a:t>
            </a:r>
            <a:r>
              <a:rPr lang="en-US" sz="2000" dirty="0" smtClean="0">
                <a:cs typeface="Arial" panose="020B0604020202020204" pitchFamily="34" charset="0"/>
              </a:rPr>
              <a:t>.   </a:t>
            </a:r>
            <a:r>
              <a:rPr lang="vi-VN" sz="2000" dirty="0" smtClean="0">
                <a:cs typeface="Arial" panose="020B0604020202020204" pitchFamily="34" charset="0"/>
              </a:rPr>
              <a:t>7</a:t>
            </a:r>
            <a:r>
              <a:rPr lang="en-US" sz="2000" dirty="0">
                <a:cs typeface="Arial" panose="020B0604020202020204" pitchFamily="34" charset="0"/>
              </a:rPr>
              <a:t>) </a:t>
            </a:r>
            <a:r>
              <a:rPr lang="vi-VN" sz="2000" dirty="0">
                <a:cs typeface="Arial" panose="020B0604020202020204" pitchFamily="34" charset="0"/>
              </a:rPr>
              <a:t>Ng</a:t>
            </a:r>
            <a:r>
              <a:rPr lang="en-US" sz="2000" dirty="0" err="1">
                <a:cs typeface="Arial" panose="020B0604020202020204" pitchFamily="34" charset="0"/>
              </a:rPr>
              <a:t>hiện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smtClean="0">
                <a:cs typeface="Arial" panose="020B0604020202020204" pitchFamily="34" charset="0"/>
              </a:rPr>
              <a:t>ma </a:t>
            </a:r>
            <a:r>
              <a:rPr lang="en-US" sz="2000" dirty="0" err="1" smtClean="0">
                <a:cs typeface="Arial" panose="020B0604020202020204" pitchFamily="34" charset="0"/>
              </a:rPr>
              <a:t>túy</a:t>
            </a:r>
            <a:r>
              <a:rPr lang="en-US" sz="2000" dirty="0" smtClean="0">
                <a:cs typeface="Arial" panose="020B0604020202020204" pitchFamily="34" charset="0"/>
              </a:rPr>
              <a:t>.   </a:t>
            </a:r>
            <a:r>
              <a:rPr lang="vi-VN" sz="2000" dirty="0">
                <a:cs typeface="Arial" panose="020B0604020202020204" pitchFamily="34" charset="0"/>
              </a:rPr>
              <a:t>8</a:t>
            </a:r>
            <a:r>
              <a:rPr lang="en-US" sz="2000" dirty="0">
                <a:cs typeface="Arial" panose="020B0604020202020204" pitchFamily="34" charset="0"/>
              </a:rPr>
              <a:t>) </a:t>
            </a:r>
            <a:r>
              <a:rPr lang="en-US" sz="2000" dirty="0" err="1">
                <a:cs typeface="Arial" panose="020B0604020202020204" pitchFamily="34" charset="0"/>
              </a:rPr>
              <a:t>Bỏ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học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kiếm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sống</a:t>
            </a:r>
            <a:r>
              <a:rPr lang="en-US" sz="2000" dirty="0">
                <a:cs typeface="Arial" panose="020B0604020202020204" pitchFamily="34" charset="0"/>
              </a:rPr>
              <a:t>.</a:t>
            </a:r>
            <a:br>
              <a:rPr lang="en-US" sz="2000" dirty="0">
                <a:cs typeface="Arial" panose="020B0604020202020204" pitchFamily="34" charset="0"/>
              </a:rPr>
            </a:br>
            <a:r>
              <a:rPr lang="vi-VN" sz="2000" dirty="0">
                <a:cs typeface="Arial" panose="020B0604020202020204" pitchFamily="34" charset="0"/>
              </a:rPr>
              <a:t>9</a:t>
            </a:r>
            <a:r>
              <a:rPr lang="en-US" sz="2000" dirty="0">
                <a:cs typeface="Arial" panose="020B0604020202020204" pitchFamily="34" charset="0"/>
              </a:rPr>
              <a:t>) </a:t>
            </a:r>
            <a:r>
              <a:rPr lang="en-US" sz="2000" dirty="0" err="1">
                <a:cs typeface="Arial" panose="020B0604020202020204" pitchFamily="34" charset="0"/>
              </a:rPr>
              <a:t>Tổn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hại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nghiêm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trọng</a:t>
            </a:r>
            <a:r>
              <a:rPr lang="en-US" sz="2000" dirty="0" smtClean="0">
                <a:cs typeface="Arial" panose="020B0604020202020204" pitchFamily="34" charset="0"/>
              </a:rPr>
              <a:t>  </a:t>
            </a:r>
            <a:r>
              <a:rPr lang="en-US" sz="2000" dirty="0" err="1" smtClean="0">
                <a:cs typeface="Arial" panose="020B0604020202020204" pitchFamily="34" charset="0"/>
              </a:rPr>
              <a:t>về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thể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chất</a:t>
            </a:r>
            <a:r>
              <a:rPr lang="en-US" sz="2000" dirty="0" smtClean="0">
                <a:cs typeface="Arial" panose="020B0604020202020204" pitchFamily="34" charset="0"/>
              </a:rPr>
              <a:t>, </a:t>
            </a:r>
            <a:r>
              <a:rPr lang="en-US" sz="2000" dirty="0" err="1" smtClean="0">
                <a:cs typeface="Arial" panose="020B0604020202020204" pitchFamily="34" charset="0"/>
              </a:rPr>
              <a:t>tinh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thần</a:t>
            </a:r>
            <a:r>
              <a:rPr lang="en-US" sz="2000" dirty="0" smtClean="0">
                <a:cs typeface="Arial" panose="020B0604020202020204" pitchFamily="34" charset="0"/>
              </a:rPr>
              <a:t> do </a:t>
            </a:r>
            <a:r>
              <a:rPr lang="en-US" sz="2000" dirty="0" err="1">
                <a:cs typeface="Arial" panose="020B0604020202020204" pitchFamily="34" charset="0"/>
              </a:rPr>
              <a:t>bị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bạo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lực</a:t>
            </a:r>
            <a:r>
              <a:rPr lang="en-US" sz="2000" dirty="0" smtClean="0">
                <a:cs typeface="Arial" panose="020B0604020202020204" pitchFamily="34" charset="0"/>
              </a:rPr>
              <a:t>.   </a:t>
            </a:r>
            <a:r>
              <a:rPr lang="vi-VN" sz="2000" dirty="0">
                <a:cs typeface="Arial" panose="020B0604020202020204" pitchFamily="34" charset="0"/>
              </a:rPr>
              <a:t>10</a:t>
            </a:r>
            <a:r>
              <a:rPr lang="en-US" sz="2000" dirty="0">
                <a:cs typeface="Arial" panose="020B0604020202020204" pitchFamily="34" charset="0"/>
              </a:rPr>
              <a:t>) </a:t>
            </a:r>
            <a:r>
              <a:rPr lang="vi-VN" sz="2000" dirty="0">
                <a:cs typeface="Arial" panose="020B0604020202020204" pitchFamily="34" charset="0"/>
              </a:rPr>
              <a:t>B</a:t>
            </a:r>
            <a:r>
              <a:rPr lang="en-US" sz="2000" dirty="0">
                <a:cs typeface="Arial" panose="020B0604020202020204" pitchFamily="34" charset="0"/>
              </a:rPr>
              <a:t>ị </a:t>
            </a:r>
            <a:r>
              <a:rPr lang="en-US" sz="2000" dirty="0" err="1" smtClean="0">
                <a:cs typeface="Arial" panose="020B0604020202020204" pitchFamily="34" charset="0"/>
              </a:rPr>
              <a:t>B.lột</a:t>
            </a:r>
            <a:r>
              <a:rPr lang="en-US" sz="2000" dirty="0" smtClean="0">
                <a:cs typeface="Arial" panose="020B0604020202020204" pitchFamily="34" charset="0"/>
              </a:rPr>
              <a:t>     </a:t>
            </a:r>
            <a:r>
              <a:rPr lang="vi-VN" sz="2000" dirty="0">
                <a:cs typeface="Arial" panose="020B0604020202020204" pitchFamily="34" charset="0"/>
              </a:rPr>
              <a:t>11) B</a:t>
            </a:r>
            <a:r>
              <a:rPr lang="en-US" sz="2000" dirty="0">
                <a:cs typeface="Arial" panose="020B0604020202020204" pitchFamily="34" charset="0"/>
              </a:rPr>
              <a:t>ị </a:t>
            </a:r>
            <a:r>
              <a:rPr lang="vi-VN" sz="2000" dirty="0">
                <a:cs typeface="Arial" panose="020B0604020202020204" pitchFamily="34" charset="0"/>
              </a:rPr>
              <a:t>XHTD</a:t>
            </a:r>
            <a:r>
              <a:rPr lang="en-US" sz="2000" dirty="0">
                <a:cs typeface="Arial" panose="020B0604020202020204" pitchFamily="34" charset="0"/>
              </a:rPr>
              <a:t>   </a:t>
            </a:r>
            <a:r>
              <a:rPr lang="vi-VN" sz="2000" dirty="0">
                <a:cs typeface="Arial" panose="020B0604020202020204" pitchFamily="34" charset="0"/>
              </a:rPr>
              <a:t>12) B</a:t>
            </a:r>
            <a:r>
              <a:rPr lang="en-US" sz="2000" dirty="0">
                <a:cs typeface="Arial" panose="020B0604020202020204" pitchFamily="34" charset="0"/>
              </a:rPr>
              <a:t>ị </a:t>
            </a:r>
            <a:r>
              <a:rPr lang="en-US" sz="2000" dirty="0" err="1">
                <a:cs typeface="Arial" panose="020B0604020202020204" pitchFamily="34" charset="0"/>
              </a:rPr>
              <a:t>mua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bán</a:t>
            </a:r>
            <a:r>
              <a:rPr lang="en-US" sz="2000" dirty="0" smtClean="0">
                <a:cs typeface="Arial" panose="020B0604020202020204" pitchFamily="34" charset="0"/>
              </a:rPr>
              <a:t>.     </a:t>
            </a:r>
            <a:r>
              <a:rPr lang="vi-VN" sz="2000" dirty="0">
                <a:cs typeface="Arial" panose="020B0604020202020204" pitchFamily="34" charset="0"/>
              </a:rPr>
              <a:t>13</a:t>
            </a:r>
            <a:r>
              <a:rPr lang="en-US" sz="2000" dirty="0">
                <a:cs typeface="Arial" panose="020B0604020202020204" pitchFamily="34" charset="0"/>
              </a:rPr>
              <a:t>) </a:t>
            </a:r>
            <a:r>
              <a:rPr lang="vi-VN" sz="2000" dirty="0">
                <a:cs typeface="Arial" panose="020B0604020202020204" pitchFamily="34" charset="0"/>
              </a:rPr>
              <a:t>M</a:t>
            </a:r>
            <a:r>
              <a:rPr lang="en-US" sz="2000" dirty="0" err="1">
                <a:cs typeface="Arial" panose="020B0604020202020204" pitchFamily="34" charset="0"/>
              </a:rPr>
              <a:t>ắc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bệnh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hiểm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vi-VN" sz="2000" dirty="0" smtClean="0">
                <a:cs typeface="Arial" panose="020B0604020202020204" pitchFamily="34" charset="0"/>
              </a:rPr>
              <a:t>nghèo/</a:t>
            </a:r>
            <a:r>
              <a:rPr lang="en-US" sz="2000" dirty="0" err="1">
                <a:cs typeface="Arial" panose="020B0604020202020204" pitchFamily="34" charset="0"/>
              </a:rPr>
              <a:t>phải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điều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trị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dài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ngày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thuộc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hộ</a:t>
            </a:r>
            <a:r>
              <a:rPr lang="vi-VN" sz="2000" dirty="0">
                <a:cs typeface="Arial" panose="020B0604020202020204" pitchFamily="34" charset="0"/>
              </a:rPr>
              <a:t> nghèo/</a:t>
            </a:r>
            <a:r>
              <a:rPr lang="en-US" sz="2000" dirty="0" err="1">
                <a:cs typeface="Arial" panose="020B0604020202020204" pitchFamily="34" charset="0"/>
              </a:rPr>
              <a:t>cận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nghèo</a:t>
            </a:r>
            <a:r>
              <a:rPr lang="en-US" sz="2000" dirty="0" smtClean="0">
                <a:cs typeface="Arial" panose="020B0604020202020204" pitchFamily="34" charset="0"/>
              </a:rPr>
              <a:t>.</a:t>
            </a:r>
            <a:r>
              <a:rPr lang="en-US" sz="2000" dirty="0">
                <a:cs typeface="Arial" panose="020B0604020202020204" pitchFamily="34" charset="0"/>
              </a:rPr>
              <a:t/>
            </a:r>
            <a:br>
              <a:rPr lang="en-US" sz="2000" dirty="0">
                <a:cs typeface="Arial" panose="020B0604020202020204" pitchFamily="34" charset="0"/>
              </a:rPr>
            </a:br>
            <a:r>
              <a:rPr lang="vi-VN" sz="2000" dirty="0">
                <a:cs typeface="Arial" panose="020B0604020202020204" pitchFamily="34" charset="0"/>
              </a:rPr>
              <a:t>14</a:t>
            </a:r>
            <a:r>
              <a:rPr lang="en-US" sz="2000" dirty="0">
                <a:cs typeface="Arial" panose="020B0604020202020204" pitchFamily="34" charset="0"/>
              </a:rPr>
              <a:t>) </a:t>
            </a:r>
            <a:r>
              <a:rPr lang="vi-VN" sz="2000" dirty="0">
                <a:cs typeface="Arial" panose="020B0604020202020204" pitchFamily="34" charset="0"/>
              </a:rPr>
              <a:t>D</a:t>
            </a:r>
            <a:r>
              <a:rPr lang="en-US" sz="2000" dirty="0" err="1">
                <a:cs typeface="Arial" panose="020B0604020202020204" pitchFamily="34" charset="0"/>
              </a:rPr>
              <a:t>i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cư</a:t>
            </a:r>
            <a:r>
              <a:rPr lang="en-US" sz="2000" dirty="0">
                <a:cs typeface="Arial" panose="020B0604020202020204" pitchFamily="34" charset="0"/>
              </a:rPr>
              <a:t>, </a:t>
            </a:r>
            <a:r>
              <a:rPr lang="en-US" sz="2000" dirty="0" err="1">
                <a:cs typeface="Arial" panose="020B0604020202020204" pitchFamily="34" charset="0"/>
              </a:rPr>
              <a:t>lánh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nạn</a:t>
            </a:r>
            <a:r>
              <a:rPr lang="en-US" sz="2000" dirty="0">
                <a:cs typeface="Arial" panose="020B0604020202020204" pitchFamily="34" charset="0"/>
              </a:rPr>
              <a:t>, </a:t>
            </a:r>
            <a:r>
              <a:rPr lang="en-US" sz="2000" dirty="0" err="1">
                <a:cs typeface="Arial" panose="020B0604020202020204" pitchFamily="34" charset="0"/>
              </a:rPr>
              <a:t>tị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nạn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chưa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xác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định</a:t>
            </a:r>
            <a:r>
              <a:rPr lang="en-US" sz="2000" dirty="0" smtClean="0">
                <a:cs typeface="Arial" panose="020B0604020202020204" pitchFamily="34" charset="0"/>
              </a:rPr>
              <a:t> cha </a:t>
            </a:r>
            <a:r>
              <a:rPr lang="en-US" sz="2000" dirty="0" err="1" smtClean="0">
                <a:cs typeface="Arial" panose="020B0604020202020204" pitchFamily="34" charset="0"/>
              </a:rPr>
              <a:t>mẹ</a:t>
            </a:r>
            <a:r>
              <a:rPr lang="en-US" sz="2000" dirty="0" smtClean="0">
                <a:cs typeface="Arial" panose="020B0604020202020204" pitchFamily="34" charset="0"/>
              </a:rPr>
              <a:t>, </a:t>
            </a:r>
            <a:r>
              <a:rPr lang="en-US" sz="2000" dirty="0" err="1" smtClean="0">
                <a:cs typeface="Arial" panose="020B0604020202020204" pitchFamily="34" charset="0"/>
              </a:rPr>
              <a:t>không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người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chăm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sóc</a:t>
            </a:r>
            <a:r>
              <a:rPr lang="en-US" sz="2000" dirty="0" smtClean="0">
                <a:cs typeface="Arial" panose="020B0604020202020204" pitchFamily="34" charset="0"/>
              </a:rPr>
              <a:t>.</a:t>
            </a:r>
            <a:endParaRPr lang="en-US" sz="20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10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595"/>
          </a:xfrm>
        </p:spPr>
        <p:txBody>
          <a:bodyPr>
            <a:normAutofit fontScale="90000"/>
          </a:bodyPr>
          <a:lstStyle/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805" y="512957"/>
            <a:ext cx="11162371" cy="574819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PL2: Các nhóm TE hoàn cảnh ĐB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PL</a:t>
            </a:r>
            <a:r>
              <a:rPr lang="pt-BR" sz="28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. Dấu hiệu nhận HS có nguy cơ bị XH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L.</a:t>
            </a:r>
            <a:r>
              <a:rPr lang="vi-VN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3.1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. Các nhóm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TE HS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 có nguy cơ cao bị xâm hại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PL3.2</a:t>
            </a: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. Dấu hiệu HS đã bị XHTD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Về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thể chất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Về hành vi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Về cảm xúc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97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558801"/>
            <a:ext cx="9601196" cy="914400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PC BLHĐ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73201"/>
            <a:ext cx="11013440" cy="4775199"/>
          </a:xfrm>
        </p:spPr>
        <p:txBody>
          <a:bodyPr>
            <a:normAutofit fontScale="70000" lnSpcReduction="20000"/>
          </a:bodyPr>
          <a:lstStyle/>
          <a:p>
            <a:pPr fontAlgn="base">
              <a:lnSpc>
                <a:spcPct val="150000"/>
              </a:lnSpc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fontAlgn="base">
              <a:lnSpc>
                <a:spcPct val="15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(GD KN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ĩ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XD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quy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tắc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xử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quy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base">
              <a:lnSpc>
                <a:spcPct val="150000"/>
              </a:lnSpc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gương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CB GV NV</a:t>
            </a:r>
          </a:p>
          <a:p>
            <a:pPr marL="0" indent="0" fontAlgn="base">
              <a:lnSpc>
                <a:spcPct val="150000"/>
              </a:lnSpc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Bố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đẩy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mạnh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tư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vấn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fontAlgn="base">
              <a:lnSpc>
                <a:spcPct val="150000"/>
              </a:lnSpc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Ban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quy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tắc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xử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BVTE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mạng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(KGM)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ct val="15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GĐ: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Cha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gương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dục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đạo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đức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lối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sóng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PCBLHĐ</a:t>
            </a:r>
          </a:p>
          <a:p>
            <a:pPr fontAlgn="base">
              <a:lnSpc>
                <a:spcPct val="15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XH: -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Ngăn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chặn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lựctrên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KGM</a:t>
            </a:r>
          </a:p>
          <a:p>
            <a:pPr marL="0" indent="0" fontAlgn="base">
              <a:lnSpc>
                <a:spcPct val="150000"/>
              </a:lnSpc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XD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GĐ - NT-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XH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GD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đạo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đức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lối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KNS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đình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ct val="15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HS: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Chủ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rèn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tưởng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CM,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đạo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đức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lối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KNS,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ý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vươn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12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PHẦN QUAN TRỌNG NHẤT</a:t>
            </a:r>
            <a:b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vi-VN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 NHÓM GIẢI PHÁP CƠ BẢN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733040"/>
            <a:ext cx="10515600" cy="3443922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1. Giải pháp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ngừa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TE HS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2. Giải pháp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TEHS bị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10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646554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Giải 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pháp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3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hòng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ngừa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TEHS 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440" y="2092960"/>
            <a:ext cx="11074400" cy="420624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Bước 1. Thành lập Tổ công tác </a:t>
            </a:r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chống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TEHS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Bước 2. X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ây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dựng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hoạch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ngừa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xâm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hại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TEHS</a:t>
            </a:r>
            <a:endParaRPr lang="en-U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Bước 3. Thực hiện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kế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hoạch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2800" i="1" dirty="0">
                <a:latin typeface="Arial" panose="020B0604020202020204" pitchFamily="34" charset="0"/>
                <a:cs typeface="Arial" panose="020B0604020202020204" pitchFamily="34" charset="0"/>
              </a:rPr>
              <a:t>Bước 4. Kiểm tra, đánh giá, tổng kết cuối năm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4045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714588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Phương </a:t>
            </a:r>
            <a:r>
              <a:rPr lang="vi-VN" sz="3600" b="1" dirty="0">
                <a:latin typeface="Arial" panose="020B0604020202020204" pitchFamily="34" charset="0"/>
                <a:cs typeface="Arial" panose="020B0604020202020204" pitchFamily="34" charset="0"/>
              </a:rPr>
              <a:t>án </a:t>
            </a:r>
            <a:r>
              <a:rPr lang="en-US" sz="3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36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654" y="2458720"/>
            <a:ext cx="11173522" cy="371824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Nhóm 1: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vi-VN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phạm vi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(nếu cần thiết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báo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cha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mẹ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+ Nhóm 2 &amp; T.hợp phức tạp của Nhóm 1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khả năng đáp ứng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):Th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chuyển gửi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cho CA, UBND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đài 111...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11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816188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 1 Đại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nhí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77252"/>
            <a:ext cx="11277600" cy="3660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vai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quyết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vấn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BLHĐ 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Bởi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dám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tiếng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05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vi-VN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ỗ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4080" y="2556932"/>
            <a:ext cx="10576560" cy="331893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Bước 1. Đánh giá cụ thể trường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Bước 2. XĐ KH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trong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Bước 3. Thực hiện KH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Bước 4. Rà soát, đánh giá thực hiện KH; lưu hồ sơ, báo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52299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7520"/>
            <a:ext cx="11176000" cy="1371600"/>
          </a:xfrm>
        </p:spPr>
        <p:txBody>
          <a:bodyPr>
            <a:noAutofit/>
          </a:bodyPr>
          <a:lstStyle/>
          <a:p>
            <a:r>
              <a:rPr lang="vi-VN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hối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trợ,can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ngành</a:t>
            </a:r>
            <a:r>
              <a:rPr lang="vi-VN" sz="3200" b="1" dirty="0">
                <a:latin typeface="Arial" panose="020B0604020202020204" pitchFamily="34" charset="0"/>
                <a:cs typeface="Arial" panose="020B0604020202020204" pitchFamily="34" charset="0"/>
              </a:rPr>
              <a:t> đối với Nhóm 2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8401" y="1757680"/>
            <a:ext cx="10936514" cy="49914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Bước 1. Hỗ trợ khẩn cấp,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ước 2. Tham gia vào quá trình tố tụng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Bước 3. Phối hợp thực hiện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Bước 4. Tham gia rà soát, đánh giá 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KH</a:t>
            </a:r>
            <a: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can </a:t>
            </a:r>
            <a:r>
              <a:rPr lang="en-US" sz="28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thiệp</a:t>
            </a:r>
            <a:r>
              <a:rPr lang="vi-V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ngành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41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27856" y="493812"/>
            <a:ext cx="10427192" cy="560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4375"/>
              </a:lnSpc>
            </a:pPr>
            <a:r>
              <a:rPr lang="en-US" sz="2667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Outfit" pitchFamily="34" charset="-122"/>
                <a:cs typeface="Times New Roman" panose="02020603050405020304" pitchFamily="18" charset="0"/>
              </a:rPr>
              <a:t>PHẦN II. HƯỚNG </a:t>
            </a:r>
            <a:r>
              <a:rPr lang="en-US" sz="2667" b="1" dirty="0">
                <a:solidFill>
                  <a:srgbClr val="FF0000"/>
                </a:solidFill>
                <a:latin typeface="Times New Roman" panose="02020603050405020304" pitchFamily="18" charset="0"/>
                <a:ea typeface="Outfit" pitchFamily="34" charset="-122"/>
                <a:cs typeface="Times New Roman" panose="02020603050405020304" pitchFamily="18" charset="0"/>
              </a:rPr>
              <a:t>DẪN SỬ DỤNG TÀI LIỆU</a:t>
            </a:r>
            <a:endParaRPr lang="en-US" sz="2667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1208690" y="1323479"/>
            <a:ext cx="9757103" cy="1347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50000"/>
              </a:lnSpc>
            </a:pPr>
            <a:r>
              <a:rPr lang="en-US" sz="2792" b="1" dirty="0">
                <a:solidFill>
                  <a:srgbClr val="FF0000"/>
                </a:solidFill>
                <a:latin typeface="Outfit" pitchFamily="34" charset="0"/>
                <a:ea typeface="Outfit" pitchFamily="34" charset="-122"/>
                <a:cs typeface="Outfit" pitchFamily="34" charset="-120"/>
              </a:rPr>
              <a:t> </a:t>
            </a:r>
            <a:r>
              <a:rPr lang="en-US" sz="2667" b="1" dirty="0">
                <a:solidFill>
                  <a:srgbClr val="FF0000"/>
                </a:solidFill>
                <a:latin typeface="Times New Roman" panose="02020603050405020304" pitchFamily="18" charset="0"/>
                <a:ea typeface="Outfit" pitchFamily="34" charset="-122"/>
                <a:cs typeface="Times New Roman" panose="02020603050405020304" pitchFamily="18" charset="0"/>
              </a:rPr>
              <a:t>PHÒNG NGỪA, TIẾP NHẬN, XỬ LÝ, BÁO CÁO, QUẢN LÝ </a:t>
            </a:r>
          </a:p>
          <a:p>
            <a:pPr algn="ctr">
              <a:lnSpc>
                <a:spcPct val="150000"/>
              </a:lnSpc>
            </a:pPr>
            <a:r>
              <a:rPr lang="en-US" sz="2667" b="1" dirty="0">
                <a:solidFill>
                  <a:srgbClr val="FF0000"/>
                </a:solidFill>
                <a:latin typeface="Times New Roman" panose="02020603050405020304" pitchFamily="18" charset="0"/>
                <a:ea typeface="Outfit" pitchFamily="34" charset="-122"/>
                <a:cs typeface="Times New Roman" panose="02020603050405020304" pitchFamily="18" charset="0"/>
              </a:rPr>
              <a:t>VỤ VIỆC HS BỊ BLHĐ</a:t>
            </a:r>
            <a:endParaRPr lang="en-US" sz="2667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1502171" y="4776688"/>
            <a:ext cx="8801894" cy="11660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500"/>
              </a:lnSpc>
            </a:pPr>
            <a:endParaRPr lang="en-US" sz="233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761206" y="4181584"/>
            <a:ext cx="9676209" cy="4484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500"/>
              </a:lnSpc>
            </a:pPr>
            <a:endParaRPr lang="en-US" sz="2792" dirty="0"/>
          </a:p>
        </p:txBody>
      </p:sp>
      <p:sp>
        <p:nvSpPr>
          <p:cNvPr id="6" name="Text 4"/>
          <p:cNvSpPr/>
          <p:nvPr/>
        </p:nvSpPr>
        <p:spPr>
          <a:xfrm>
            <a:off x="627856" y="3924598"/>
            <a:ext cx="3587750" cy="4484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500"/>
              </a:lnSpc>
            </a:pPr>
            <a:endParaRPr lang="en-US" sz="2792" dirty="0"/>
          </a:p>
        </p:txBody>
      </p:sp>
      <p:sp>
        <p:nvSpPr>
          <p:cNvPr id="8" name="Text 6"/>
          <p:cNvSpPr/>
          <p:nvPr/>
        </p:nvSpPr>
        <p:spPr>
          <a:xfrm>
            <a:off x="627856" y="5359698"/>
            <a:ext cx="3587750" cy="4484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500"/>
              </a:lnSpc>
            </a:pPr>
            <a:endParaRPr lang="en-US" sz="2792" dirty="0"/>
          </a:p>
        </p:txBody>
      </p:sp>
    </p:spTree>
    <p:extLst>
      <p:ext uri="{BB962C8B-B14F-4D97-AF65-F5344CB8AC3E}">
        <p14:creationId xmlns:p14="http://schemas.microsoft.com/office/powerpoint/2010/main" val="229174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493614" y="1040607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7" name="Text 5"/>
          <p:cNvSpPr/>
          <p:nvPr/>
        </p:nvSpPr>
        <p:spPr>
          <a:xfrm>
            <a:off x="493614" y="3296841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8" name="Text 6"/>
          <p:cNvSpPr/>
          <p:nvPr/>
        </p:nvSpPr>
        <p:spPr>
          <a:xfrm>
            <a:off x="493614" y="3860900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9" name="Text 7"/>
          <p:cNvSpPr/>
          <p:nvPr/>
        </p:nvSpPr>
        <p:spPr>
          <a:xfrm>
            <a:off x="493614" y="4424958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10" name="Text 8"/>
          <p:cNvSpPr/>
          <p:nvPr/>
        </p:nvSpPr>
        <p:spPr>
          <a:xfrm>
            <a:off x="493614" y="4989017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11" name="Text 9"/>
          <p:cNvSpPr/>
          <p:nvPr/>
        </p:nvSpPr>
        <p:spPr>
          <a:xfrm>
            <a:off x="493614" y="5553076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9978B0C5-F900-B370-9C5D-181D7C8DE11B}"/>
              </a:ext>
            </a:extLst>
          </p:cNvPr>
          <p:cNvSpPr txBox="1"/>
          <p:nvPr/>
        </p:nvSpPr>
        <p:spPr>
          <a:xfrm>
            <a:off x="1028700" y="993860"/>
            <a:ext cx="9801225" cy="4271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67"/>
              </a:spcBef>
            </a:pPr>
            <a:r>
              <a:rPr lang="en-US" sz="2333" b="1" dirty="0">
                <a:solidFill>
                  <a:srgbClr val="2F549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 TRẠNG</a:t>
            </a:r>
          </a:p>
          <a:p>
            <a:pPr>
              <a:lnSpc>
                <a:spcPct val="107000"/>
              </a:lnSpc>
              <a:spcBef>
                <a:spcPts val="167"/>
              </a:spcBef>
            </a:pPr>
            <a:endParaRPr lang="en-US" sz="2333" b="1" dirty="0">
              <a:solidFill>
                <a:srgbClr val="2F5496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0985" indent="-380985">
              <a:lnSpc>
                <a:spcPct val="150000"/>
              </a:lnSpc>
              <a:spcBef>
                <a:spcPts val="167"/>
              </a:spcBef>
              <a:buFontTx/>
              <a:buChar char="-"/>
            </a:pP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quy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định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pháp</a:t>
            </a:r>
            <a:r>
              <a:rPr lang="en-US" sz="2333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luật</a:t>
            </a:r>
            <a:endParaRPr lang="en-US" sz="2333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80985" indent="-380985">
              <a:lnSpc>
                <a:spcPct val="150000"/>
              </a:lnSpc>
              <a:spcBef>
                <a:spcPts val="167"/>
              </a:spcBef>
              <a:buFontTx/>
              <a:buChar char="-"/>
            </a:pP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Công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tác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tuyên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truyền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2333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GD</a:t>
            </a:r>
          </a:p>
          <a:p>
            <a:pPr marL="380985" indent="-380985">
              <a:lnSpc>
                <a:spcPct val="150000"/>
              </a:lnSpc>
              <a:spcBef>
                <a:spcPts val="167"/>
              </a:spcBef>
              <a:buFontTx/>
              <a:buChar char="-"/>
            </a:pPr>
            <a:r>
              <a:rPr lang="en-US" sz="2333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Công</a:t>
            </a:r>
            <a:r>
              <a:rPr lang="en-US" sz="2333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tác</a:t>
            </a:r>
            <a:r>
              <a:rPr lang="en-US" sz="2333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2333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hóa</a:t>
            </a:r>
            <a:r>
              <a:rPr lang="en-US" sz="2333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dữ</a:t>
            </a:r>
            <a:r>
              <a:rPr lang="en-US" sz="2333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liệu</a:t>
            </a:r>
            <a:r>
              <a:rPr lang="en-US" sz="2333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về</a:t>
            </a:r>
            <a:r>
              <a:rPr lang="en-US" sz="2333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BLHĐ</a:t>
            </a:r>
          </a:p>
          <a:p>
            <a:pPr marL="380985" indent="-380985">
              <a:lnSpc>
                <a:spcPct val="150000"/>
              </a:lnSpc>
              <a:spcBef>
                <a:spcPts val="167"/>
              </a:spcBef>
              <a:buFontTx/>
              <a:buChar char="-"/>
            </a:pPr>
            <a:r>
              <a:rPr lang="en-US" sz="2333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Công</a:t>
            </a:r>
            <a:r>
              <a:rPr lang="en-US" sz="2333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tác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xây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dựng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tài</a:t>
            </a:r>
            <a:r>
              <a:rPr lang="en-US" sz="2333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liệu</a:t>
            </a:r>
            <a:endParaRPr lang="en-US" sz="2333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80985" indent="-380985">
              <a:lnSpc>
                <a:spcPct val="150000"/>
              </a:lnSpc>
              <a:spcBef>
                <a:spcPts val="167"/>
              </a:spcBef>
              <a:buFontTx/>
              <a:buChar char="-"/>
            </a:pP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Công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tác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phối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hợp</a:t>
            </a:r>
            <a:endParaRPr lang="en-US" sz="2333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80985" indent="-380985">
              <a:lnSpc>
                <a:spcPct val="150000"/>
              </a:lnSpc>
              <a:spcBef>
                <a:spcPts val="167"/>
              </a:spcBef>
              <a:buFontTx/>
              <a:buChar char="-"/>
            </a:pP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Công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tác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kiểm</a:t>
            </a:r>
            <a:r>
              <a:rPr lang="en-US" sz="2333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giám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sát</a:t>
            </a:r>
            <a:endParaRPr lang="en-US" sz="2333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81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493614" y="1040607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7" name="Text 5"/>
          <p:cNvSpPr/>
          <p:nvPr/>
        </p:nvSpPr>
        <p:spPr>
          <a:xfrm>
            <a:off x="493614" y="3296841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8" name="Text 6"/>
          <p:cNvSpPr/>
          <p:nvPr/>
        </p:nvSpPr>
        <p:spPr>
          <a:xfrm>
            <a:off x="493614" y="3860900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9" name="Text 7"/>
          <p:cNvSpPr/>
          <p:nvPr/>
        </p:nvSpPr>
        <p:spPr>
          <a:xfrm>
            <a:off x="493614" y="4424958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10" name="Text 8"/>
          <p:cNvSpPr/>
          <p:nvPr/>
        </p:nvSpPr>
        <p:spPr>
          <a:xfrm>
            <a:off x="493614" y="4989017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11" name="Text 9"/>
          <p:cNvSpPr/>
          <p:nvPr/>
        </p:nvSpPr>
        <p:spPr>
          <a:xfrm>
            <a:off x="493614" y="5553076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9978B0C5-F900-B370-9C5D-181D7C8DE11B}"/>
              </a:ext>
            </a:extLst>
          </p:cNvPr>
          <p:cNvSpPr txBox="1"/>
          <p:nvPr/>
        </p:nvSpPr>
        <p:spPr>
          <a:xfrm>
            <a:off x="1028700" y="993860"/>
            <a:ext cx="9801225" cy="4271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67"/>
              </a:spcBef>
            </a:pPr>
            <a:r>
              <a:rPr lang="en-US" sz="2333" b="1" dirty="0">
                <a:solidFill>
                  <a:srgbClr val="2F549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HẠN CHẾ, VƯỚNG MẮC</a:t>
            </a:r>
          </a:p>
          <a:p>
            <a:pPr>
              <a:lnSpc>
                <a:spcPct val="107000"/>
              </a:lnSpc>
              <a:spcBef>
                <a:spcPts val="167"/>
              </a:spcBef>
            </a:pPr>
            <a:endParaRPr lang="en-US" sz="2333" b="1" dirty="0">
              <a:solidFill>
                <a:srgbClr val="2F5496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0985" indent="-380985">
              <a:lnSpc>
                <a:spcPct val="150000"/>
              </a:lnSpc>
              <a:spcBef>
                <a:spcPts val="167"/>
              </a:spcBef>
              <a:buFontTx/>
              <a:buChar char="-"/>
            </a:pP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Xã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hội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phát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triển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công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nghệ</a:t>
            </a:r>
            <a:endParaRPr lang="en-US" sz="2333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80985" indent="-380985">
              <a:lnSpc>
                <a:spcPct val="150000"/>
              </a:lnSpc>
              <a:spcBef>
                <a:spcPts val="167"/>
              </a:spcBef>
              <a:buFontTx/>
              <a:buChar char="-"/>
            </a:pP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Nội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tại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HS</a:t>
            </a:r>
          </a:p>
          <a:p>
            <a:pPr marL="380985" indent="-380985">
              <a:lnSpc>
                <a:spcPct val="150000"/>
              </a:lnSpc>
              <a:spcBef>
                <a:spcPts val="167"/>
              </a:spcBef>
              <a:buFontTx/>
              <a:buChar char="-"/>
            </a:pP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Hệ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thống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quản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lý</a:t>
            </a:r>
            <a:endParaRPr lang="en-US" sz="2333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80985" indent="-380985">
              <a:lnSpc>
                <a:spcPct val="150000"/>
              </a:lnSpc>
              <a:spcBef>
                <a:spcPts val="167"/>
              </a:spcBef>
              <a:buFontTx/>
              <a:buChar char="-"/>
            </a:pP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Quy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trình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chế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tài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xử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lý</a:t>
            </a:r>
            <a:endParaRPr lang="en-US" sz="2333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80985" indent="-380985">
              <a:lnSpc>
                <a:spcPct val="150000"/>
              </a:lnSpc>
              <a:spcBef>
                <a:spcPts val="167"/>
              </a:spcBef>
              <a:buFontTx/>
              <a:buChar char="-"/>
            </a:pP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Công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tác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phối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hợp</a:t>
            </a:r>
            <a:endParaRPr lang="en-US" sz="2333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80985" indent="-380985">
              <a:lnSpc>
                <a:spcPct val="150000"/>
              </a:lnSpc>
              <a:spcBef>
                <a:spcPts val="167"/>
              </a:spcBef>
              <a:buFontTx/>
              <a:buChar char="-"/>
            </a:pP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Kiểm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giám</a:t>
            </a:r>
            <a:r>
              <a:rPr lang="en-US" sz="23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sát</a:t>
            </a:r>
            <a:endParaRPr lang="en-US" sz="2333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50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493614" y="1040607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7" name="Text 5"/>
          <p:cNvSpPr/>
          <p:nvPr/>
        </p:nvSpPr>
        <p:spPr>
          <a:xfrm>
            <a:off x="493614" y="3296841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8" name="Text 6"/>
          <p:cNvSpPr/>
          <p:nvPr/>
        </p:nvSpPr>
        <p:spPr>
          <a:xfrm>
            <a:off x="493614" y="3860900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9" name="Text 7"/>
          <p:cNvSpPr/>
          <p:nvPr/>
        </p:nvSpPr>
        <p:spPr>
          <a:xfrm>
            <a:off x="493614" y="4424958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10" name="Text 8"/>
          <p:cNvSpPr/>
          <p:nvPr/>
        </p:nvSpPr>
        <p:spPr>
          <a:xfrm>
            <a:off x="493614" y="4989017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11" name="Text 9"/>
          <p:cNvSpPr/>
          <p:nvPr/>
        </p:nvSpPr>
        <p:spPr>
          <a:xfrm>
            <a:off x="493614" y="5553076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9978B0C5-F900-B370-9C5D-181D7C8DE11B}"/>
              </a:ext>
            </a:extLst>
          </p:cNvPr>
          <p:cNvSpPr txBox="1"/>
          <p:nvPr/>
        </p:nvSpPr>
        <p:spPr>
          <a:xfrm>
            <a:off x="779518" y="536660"/>
            <a:ext cx="10050408" cy="2810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67"/>
              </a:spcBef>
            </a:pPr>
            <a:r>
              <a:rPr lang="en-US" sz="2333" b="1" dirty="0">
                <a:solidFill>
                  <a:srgbClr val="2F549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 ĐÍCH XÂY DỰNG TÀI LIỆU</a:t>
            </a:r>
          </a:p>
          <a:p>
            <a:pPr>
              <a:lnSpc>
                <a:spcPct val="150000"/>
              </a:lnSpc>
              <a:spcBef>
                <a:spcPts val="167"/>
              </a:spcBef>
            </a:pPr>
            <a:endParaRPr lang="en-US" sz="2333" b="1" dirty="0">
              <a:solidFill>
                <a:srgbClr val="2F5496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Hướng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dẫn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tiếp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nhận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xử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lý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báo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cáo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quản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lý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vụ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việc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BLHĐ</a:t>
            </a:r>
          </a:p>
          <a:p>
            <a:pPr algn="just">
              <a:lnSpc>
                <a:spcPct val="150000"/>
              </a:lnSpc>
            </a:pPr>
            <a:endParaRPr lang="en-US" sz="2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Phát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hiện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sớm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vụ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việc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xử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lý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hỗ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trợ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hiệu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quả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báo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cáo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kịp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thời</a:t>
            </a:r>
            <a:endParaRPr lang="en-US" sz="233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47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493614" y="1040607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7" name="Text 5"/>
          <p:cNvSpPr/>
          <p:nvPr/>
        </p:nvSpPr>
        <p:spPr>
          <a:xfrm>
            <a:off x="493614" y="3296841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8" name="Text 6"/>
          <p:cNvSpPr/>
          <p:nvPr/>
        </p:nvSpPr>
        <p:spPr>
          <a:xfrm>
            <a:off x="493614" y="3860900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9" name="Text 7"/>
          <p:cNvSpPr/>
          <p:nvPr/>
        </p:nvSpPr>
        <p:spPr>
          <a:xfrm>
            <a:off x="493614" y="4424958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10" name="Text 8"/>
          <p:cNvSpPr/>
          <p:nvPr/>
        </p:nvSpPr>
        <p:spPr>
          <a:xfrm>
            <a:off x="493614" y="4989017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11" name="Text 9"/>
          <p:cNvSpPr/>
          <p:nvPr/>
        </p:nvSpPr>
        <p:spPr>
          <a:xfrm>
            <a:off x="493614" y="5553076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E4A9CED-EEF7-8B16-8127-41BA34DE6D12}"/>
              </a:ext>
            </a:extLst>
          </p:cNvPr>
          <p:cNvSpPr txBox="1"/>
          <p:nvPr/>
        </p:nvSpPr>
        <p:spPr>
          <a:xfrm>
            <a:off x="1076325" y="952501"/>
            <a:ext cx="1015365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500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3E79883-4F10-EE28-F572-8D8EF4287CAD}"/>
              </a:ext>
            </a:extLst>
          </p:cNvPr>
          <p:cNvSpPr txBox="1"/>
          <p:nvPr/>
        </p:nvSpPr>
        <p:spPr>
          <a:xfrm>
            <a:off x="971550" y="723900"/>
            <a:ext cx="10629900" cy="5003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71477" algn="just">
              <a:lnSpc>
                <a:spcPct val="150000"/>
              </a:lnSpc>
            </a:pPr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                   </a:t>
            </a:r>
            <a:r>
              <a:rPr lang="en-US" sz="3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Giúp</a:t>
            </a:r>
            <a:r>
              <a:rPr lang="en-US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người</a:t>
            </a:r>
            <a:r>
              <a:rPr lang="en-US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sử</a:t>
            </a:r>
            <a:r>
              <a:rPr lang="en-US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dụng</a:t>
            </a:r>
            <a:r>
              <a:rPr lang="en-US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hiểu</a:t>
            </a:r>
            <a:r>
              <a:rPr lang="en-US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rõ</a:t>
            </a:r>
            <a:endParaRPr lang="en-US" sz="3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indent="571477" algn="just">
              <a:lnSpc>
                <a:spcPct val="150000"/>
              </a:lnSpc>
              <a:spcAft>
                <a:spcPts val="667"/>
              </a:spcAft>
            </a:pPr>
            <a:endParaRPr lang="en-US" sz="2333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71477" algn="just"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1)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diện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đc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vi BL,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bị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BL, HS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nguy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bị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BLHĐ</a:t>
            </a:r>
          </a:p>
          <a:p>
            <a:pPr indent="571477" algn="just"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2)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đúng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đối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tượng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chính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gây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BL; HS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nạn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BL</a:t>
            </a:r>
          </a:p>
          <a:p>
            <a:pPr indent="571477" algn="just"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3)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rõ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quy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xử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lý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tin ;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xử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lý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vụ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áp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BP can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thiệp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hỗ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trợ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HS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nạn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, HS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hành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vi BL/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nguy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BL</a:t>
            </a:r>
          </a:p>
          <a:p>
            <a:pPr indent="571477" algn="just">
              <a:lnSpc>
                <a:spcPct val="150000"/>
              </a:lnSpc>
              <a:spcAft>
                <a:spcPts val="667"/>
              </a:spcAft>
            </a:pP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phòng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ngừa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can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thiệp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hỗ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trợ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BVTE (3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cấp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indent="571477" algn="just"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5)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biện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33" dirty="0">
                <a:ea typeface="Calibri" panose="020F0502020204030204" pitchFamily="34" charset="0"/>
                <a:cs typeface="Times New Roman" panose="02020603050405020304" pitchFamily="18" charset="0"/>
              </a:rPr>
              <a:t>PC </a:t>
            </a:r>
            <a:r>
              <a:rPr lang="en-US" sz="2333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BLHĐ.</a:t>
            </a:r>
            <a:endParaRPr lang="en-US" sz="2333" dirty="0"/>
          </a:p>
        </p:txBody>
      </p:sp>
    </p:spTree>
    <p:extLst>
      <p:ext uri="{BB962C8B-B14F-4D97-AF65-F5344CB8AC3E}">
        <p14:creationId xmlns:p14="http://schemas.microsoft.com/office/powerpoint/2010/main" val="160299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493614" y="1040607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7" name="Text 5"/>
          <p:cNvSpPr/>
          <p:nvPr/>
        </p:nvSpPr>
        <p:spPr>
          <a:xfrm>
            <a:off x="493614" y="3296841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8" name="Text 6"/>
          <p:cNvSpPr/>
          <p:nvPr/>
        </p:nvSpPr>
        <p:spPr>
          <a:xfrm>
            <a:off x="493614" y="3860900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9" name="Text 7"/>
          <p:cNvSpPr/>
          <p:nvPr/>
        </p:nvSpPr>
        <p:spPr>
          <a:xfrm>
            <a:off x="493614" y="4424958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10" name="Text 8"/>
          <p:cNvSpPr/>
          <p:nvPr/>
        </p:nvSpPr>
        <p:spPr>
          <a:xfrm>
            <a:off x="493614" y="4989017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11" name="Text 9"/>
          <p:cNvSpPr/>
          <p:nvPr/>
        </p:nvSpPr>
        <p:spPr>
          <a:xfrm>
            <a:off x="493614" y="5553076"/>
            <a:ext cx="2820988" cy="3525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750"/>
              </a:lnSpc>
            </a:pPr>
            <a:endParaRPr lang="en-US" sz="2208" dirty="0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9978B0C5-F900-B370-9C5D-181D7C8DE11B}"/>
              </a:ext>
            </a:extLst>
          </p:cNvPr>
          <p:cNvSpPr txBox="1"/>
          <p:nvPr/>
        </p:nvSpPr>
        <p:spPr>
          <a:xfrm>
            <a:off x="1028700" y="993860"/>
            <a:ext cx="9801225" cy="1963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67"/>
              </a:spcBef>
            </a:pPr>
            <a:r>
              <a:rPr lang="en-US" sz="2333" b="1" dirty="0">
                <a:solidFill>
                  <a:srgbClr val="2F549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 TƯỢNG SỬ DỤNG TL</a:t>
            </a:r>
          </a:p>
          <a:p>
            <a:pPr>
              <a:lnSpc>
                <a:spcPct val="107000"/>
              </a:lnSpc>
              <a:spcBef>
                <a:spcPts val="167"/>
              </a:spcBef>
            </a:pPr>
            <a:endParaRPr lang="en-US" sz="2333" b="1" dirty="0">
              <a:solidFill>
                <a:srgbClr val="2F5496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333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Đối</a:t>
            </a: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tượng</a:t>
            </a: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chính</a:t>
            </a: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CSGD &amp; </a:t>
            </a:r>
            <a:r>
              <a:rPr lang="en-US" sz="2333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quan</a:t>
            </a: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QL GD</a:t>
            </a:r>
          </a:p>
          <a:p>
            <a:pPr>
              <a:lnSpc>
                <a:spcPct val="150000"/>
              </a:lnSpc>
            </a:pP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333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Tài</a:t>
            </a: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liệu</a:t>
            </a: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tham</a:t>
            </a: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khảo</a:t>
            </a: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cho</a:t>
            </a: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người</a:t>
            </a: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quan</a:t>
            </a: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tâm</a:t>
            </a: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đến</a:t>
            </a: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công</a:t>
            </a: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tác</a:t>
            </a:r>
            <a:r>
              <a:rPr lang="en-US" sz="23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BVTE PCBLTE</a:t>
            </a:r>
            <a:endParaRPr lang="en-US" sz="233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10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505F778-554C-2C4E-7DDF-5B90874F98C6}"/>
              </a:ext>
            </a:extLst>
          </p:cNvPr>
          <p:cNvSpPr txBox="1"/>
          <p:nvPr/>
        </p:nvSpPr>
        <p:spPr>
          <a:xfrm>
            <a:off x="849586" y="105104"/>
            <a:ext cx="10580414" cy="5657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b="1" dirty="0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PHẦN I: MỘT SỐ VẤN ĐỀ LIÊN QUAN ĐẾN BVTE</a:t>
            </a:r>
          </a:p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Khái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niệm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Quy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định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P.luật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về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BVTE	</a:t>
            </a:r>
          </a:p>
          <a:p>
            <a:pPr indent="190492"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Quy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định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Luật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trẻ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2016	-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Quy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định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về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PC BLHĐ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CSGD	</a:t>
            </a:r>
          </a:p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Nhận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diện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hình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BL &amp;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BL	</a:t>
            </a:r>
          </a:p>
          <a:p>
            <a:pPr indent="142869"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3.1.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Hình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thức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BLTE	                           3.2. Trường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hợp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HS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BL</a:t>
            </a:r>
          </a:p>
          <a:p>
            <a:pPr indent="142869"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3.3. HS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gây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BLHĐ	         3.4.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Hành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vi BL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CSGD	</a:t>
            </a:r>
          </a:p>
          <a:p>
            <a:pPr indent="142869"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3.5. HS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BL,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xâm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hại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trên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môi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trường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mạng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</a:p>
          <a:p>
            <a:pPr indent="142869"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3.6. HS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hành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vi/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gây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hành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vi BL,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xâm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hại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trên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môi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trường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mạng</a:t>
            </a:r>
            <a:endParaRPr lang="en-US" sz="2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18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505F778-554C-2C4E-7DDF-5B90874F98C6}"/>
              </a:ext>
            </a:extLst>
          </p:cNvPr>
          <p:cNvSpPr txBox="1"/>
          <p:nvPr/>
        </p:nvSpPr>
        <p:spPr>
          <a:xfrm>
            <a:off x="201448" y="155845"/>
            <a:ext cx="11920483" cy="68241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Aft>
                <a:spcPts val="667"/>
              </a:spcAft>
            </a:pPr>
            <a:r>
              <a:rPr lang="en-US" sz="2333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 II: PHÒNG NGỪA, TIẾP NHẬN, XỬ LÝ, B.CÁO, QLÝ VỤ VIỆC HS BỊ BLHĐ</a:t>
            </a:r>
            <a:endParaRPr lang="en-US" sz="2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28608" indent="-428608">
              <a:lnSpc>
                <a:spcPct val="200000"/>
              </a:lnSpc>
              <a:spcAft>
                <a:spcPts val="667"/>
              </a:spcAft>
              <a:buAutoNum type="arabicPeriod"/>
            </a:pP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Phòng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ngừa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BLHĐ</a:t>
            </a:r>
          </a:p>
          <a:p>
            <a:pPr>
              <a:lnSpc>
                <a:spcPct val="20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Tiếp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nhận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TT,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xử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lý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TT,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hỗ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trợ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can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thiệp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đối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với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HS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BLHĐ</a:t>
            </a:r>
          </a:p>
          <a:p>
            <a:pPr lvl="1"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2.1. Quy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trình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tiếp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nhận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xử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lý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TT,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hỗ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trợ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can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thiệp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vụ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việc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HS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BLHĐ</a:t>
            </a:r>
          </a:p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2.2.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Tiếp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nhận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TT                                                     2.3.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Xử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lý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TT   </a:t>
            </a:r>
          </a:p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2.4.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Đánh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giá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mức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độ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tổn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hại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tổn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thương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&amp;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</a:t>
            </a:r>
          </a:p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2.5.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Kế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hoạch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can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thiệp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hỗ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trợ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2.6.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Áp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B.pháp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hỗ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trợ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</a:t>
            </a:r>
          </a:p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2.7.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Áp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B.pháp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can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thiệp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</a:t>
            </a:r>
          </a:p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2.8.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Chuyển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gửi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đến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C.sở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cung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cấp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D.vụ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BVTE</a:t>
            </a:r>
          </a:p>
          <a:p>
            <a:pPr>
              <a:lnSpc>
                <a:spcPct val="150000"/>
              </a:lnSpc>
              <a:spcAft>
                <a:spcPts val="667"/>
              </a:spcAft>
            </a:pPr>
            <a:endParaRPr lang="en-US" sz="2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69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680721"/>
            <a:ext cx="9601196" cy="731520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BLHĐ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0560" y="1524000"/>
            <a:ext cx="11003280" cy="4815840"/>
          </a:xfrm>
        </p:spPr>
        <p:txBody>
          <a:bodyPr>
            <a:normAutofit fontScale="85000" lnSpcReduction="20000"/>
          </a:bodyPr>
          <a:lstStyle/>
          <a:p>
            <a:pPr marL="0" indent="0" fontAlgn="base">
              <a:buNone/>
            </a:pP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fontAlgn="base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: +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Chưa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đầy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đủ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   +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Chưa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rõ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fontAlgn="base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+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Thiếu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quản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ngừa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0" indent="0" fontAlgn="base">
              <a:buNone/>
            </a:pP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đình</a:t>
            </a:r>
            <a:endParaRPr lang="en-US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base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: +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Chưa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mức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. +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Chưa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gương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fontAlgn="base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+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Thiếu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base">
              <a:buNone/>
            </a:pP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hội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indent="0" fontAlgn="base">
              <a:buNone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nơi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: +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Thiếu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chế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phối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base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+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Môi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mạng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chưa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đủ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ngăn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ngừa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base">
              <a:buNone/>
            </a:pP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endParaRPr lang="en-US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base">
              <a:buNone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:    + Do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lứa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 +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Thiếu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chống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BLHĐ</a:t>
            </a:r>
          </a:p>
          <a:p>
            <a:pPr marL="0" indent="0" fontAlgn="base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+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Chưa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ý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chí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vươn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9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505F778-554C-2C4E-7DDF-5B90874F98C6}"/>
              </a:ext>
            </a:extLst>
          </p:cNvPr>
          <p:cNvSpPr txBox="1"/>
          <p:nvPr/>
        </p:nvSpPr>
        <p:spPr>
          <a:xfrm>
            <a:off x="201448" y="155845"/>
            <a:ext cx="11920483" cy="5233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667"/>
              </a:spcAft>
            </a:pPr>
            <a:r>
              <a:rPr lang="en-US" sz="2333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 II: PHÒNG NGỪA, TIẾP NHẬN, XỬ LÝ, B.CÁO, QLÝ VỤ VIỆC HS BỊ BLHĐ (2)</a:t>
            </a:r>
          </a:p>
          <a:p>
            <a:pPr>
              <a:lnSpc>
                <a:spcPct val="150000"/>
              </a:lnSpc>
              <a:spcAft>
                <a:spcPts val="667"/>
              </a:spcAft>
            </a:pPr>
            <a:endParaRPr lang="en-US" sz="2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B.cáo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vụ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việc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HS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BLHĐ</a:t>
            </a:r>
          </a:p>
          <a:p>
            <a:pPr>
              <a:lnSpc>
                <a:spcPct val="20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Quản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lý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thông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tin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vụ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việc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HS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BLHĐ</a:t>
            </a:r>
          </a:p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4.1.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Nguyên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tắc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quản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lý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thông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tin      </a:t>
            </a:r>
            <a:endParaRPr lang="en-US" sz="2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4.2.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Trách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nhiệm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quản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lý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thông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tin    </a:t>
            </a:r>
            <a:endParaRPr lang="en-US" sz="2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4.3.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Hệ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thống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quản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lý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thông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tin</a:t>
            </a:r>
            <a:endParaRPr lang="en-US" sz="2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67"/>
              </a:spcAft>
            </a:pPr>
            <a:endParaRPr lang="en-US" sz="2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84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505F778-554C-2C4E-7DDF-5B90874F98C6}"/>
              </a:ext>
            </a:extLst>
          </p:cNvPr>
          <p:cNvSpPr txBox="1"/>
          <p:nvPr/>
        </p:nvSpPr>
        <p:spPr>
          <a:xfrm>
            <a:off x="254000" y="236482"/>
            <a:ext cx="11771586" cy="7053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667"/>
              </a:spcAft>
            </a:pPr>
            <a:r>
              <a:rPr lang="en-US" sz="2333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 II:PHÒNG NGỪA, TIẾP NHẬN, XỬ LÝ, B.CÁO, Q.LÝ VỤ VIỆC HS BỊ BLHĐ (3)</a:t>
            </a:r>
          </a:p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5. </a:t>
            </a:r>
            <a:r>
              <a:rPr lang="en-US" sz="2333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Trách</a:t>
            </a:r>
            <a:r>
              <a:rPr lang="en-US" sz="2333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nhiệm</a:t>
            </a:r>
            <a:r>
              <a:rPr lang="en-US" sz="2333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áp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dụng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biện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pháp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phòng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ngừa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can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thiệp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hỗ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trợ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HS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cơ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BLHĐ</a:t>
            </a:r>
          </a:p>
          <a:p>
            <a:pPr indent="285739"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5.1.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Người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đứng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đầu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CSGD                   </a:t>
            </a:r>
          </a:p>
          <a:p>
            <a:pPr indent="285739"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5.2. GVCN                      </a:t>
            </a:r>
          </a:p>
          <a:p>
            <a:pPr indent="285739"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5.3.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Giáo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viên</a:t>
            </a:r>
            <a:endParaRPr lang="en-US" sz="2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285739"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5.4.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Người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đc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phân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công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phụ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trách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PC BLHĐ	</a:t>
            </a:r>
          </a:p>
          <a:p>
            <a:pPr indent="285739"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5.5.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bộ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nhân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viên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khác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	</a:t>
            </a:r>
          </a:p>
          <a:p>
            <a:pPr indent="285739"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5.6.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Tổ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chức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đoàn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thể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trường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</a:p>
          <a:p>
            <a:pPr indent="285739"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5.7. Ban Đại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diện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CMHS	</a:t>
            </a:r>
          </a:p>
          <a:p>
            <a:pPr indent="285739">
              <a:lnSpc>
                <a:spcPct val="150000"/>
              </a:lnSpc>
            </a:pPr>
            <a:r>
              <a:rPr lang="en-US" sz="2333" kern="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5.8. Vai </a:t>
            </a:r>
            <a:r>
              <a:rPr lang="en-US" sz="2333" kern="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trò</a:t>
            </a:r>
            <a:r>
              <a:rPr lang="en-US" sz="2333" kern="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333" kern="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trách</a:t>
            </a:r>
            <a:r>
              <a:rPr lang="en-US" sz="2333" kern="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kern="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nhiệm</a:t>
            </a:r>
            <a:r>
              <a:rPr lang="en-US" sz="2333" kern="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kern="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2333" kern="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kern="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HS</a:t>
            </a:r>
            <a:endParaRPr lang="en-US" sz="2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18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505F778-554C-2C4E-7DDF-5B90874F98C6}"/>
              </a:ext>
            </a:extLst>
          </p:cNvPr>
          <p:cNvSpPr txBox="1"/>
          <p:nvPr/>
        </p:nvSpPr>
        <p:spPr>
          <a:xfrm>
            <a:off x="192691" y="742950"/>
            <a:ext cx="11929240" cy="4091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667"/>
              </a:spcAft>
            </a:pPr>
            <a:r>
              <a:rPr lang="en-US" sz="2333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 III: PHÁT HIỆN, T.BÁO, XỬ LÝ, B.CÁO VỤ HS BỊ BL, X.HẠI NGOÀI TRƯỜNG</a:t>
            </a:r>
          </a:p>
          <a:p>
            <a:pPr>
              <a:lnSpc>
                <a:spcPct val="107000"/>
              </a:lnSpc>
              <a:spcAft>
                <a:spcPts val="667"/>
              </a:spcAft>
            </a:pPr>
            <a:endParaRPr lang="en-US" sz="2333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Quy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trình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thực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hiện</a:t>
            </a:r>
            <a:endParaRPr lang="en-US" sz="2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1.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Phát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hiện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HS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biểu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hiện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bị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bạo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lực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xâm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hại</a:t>
            </a:r>
            <a:endParaRPr lang="en-US" sz="2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2. Thông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báo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chính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quyền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địa</a:t>
            </a:r>
            <a:r>
              <a:rPr lang="en-US" sz="2333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phương</a:t>
            </a:r>
            <a:endParaRPr lang="en-US" sz="2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3.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Xử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lý</a:t>
            </a:r>
            <a:endParaRPr lang="en-US" sz="2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667"/>
              </a:spcAft>
            </a:pP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4.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Báo</a:t>
            </a:r>
            <a:r>
              <a:rPr lang="en-US" sz="2333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333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cáo</a:t>
            </a:r>
            <a:endParaRPr lang="en-US" sz="2333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57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3" y="436881"/>
            <a:ext cx="9601196" cy="548640"/>
          </a:xfrm>
        </p:spPr>
        <p:txBody>
          <a:bodyPr>
            <a:noAutofit/>
          </a:bodyPr>
          <a:lstStyle/>
          <a:p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1" y="1148080"/>
            <a:ext cx="5705014" cy="5587299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4/4/23, THCS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Huế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- N.Đ.T.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ăn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thạch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dừa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thạch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dừa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chảy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tay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T.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chùi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tay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tường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B.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nhìn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thấy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góp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ý …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cãi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- T.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hung,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xô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ngã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B.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…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bất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tỉnh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...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vong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Những vụ bạo lực học đường rúng động nhất 2023: Học sinh xô xát đến mức tử vong, giáo viên bị hành hung - Ảnh 1.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622" y="1480207"/>
            <a:ext cx="5631793" cy="53777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862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3" y="436881"/>
            <a:ext cx="9601196" cy="548640"/>
          </a:xfrm>
        </p:spPr>
        <p:txBody>
          <a:bodyPr>
            <a:noAutofit/>
          </a:bodyPr>
          <a:lstStyle/>
          <a:p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36881"/>
            <a:ext cx="12121931" cy="559816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HS N. THPT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Chuyên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ĐH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Vinh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GĐ: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kích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N.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20/11/22,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ngừng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N.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thường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xuyên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kêu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nản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tục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xin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nghỉ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sức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khỏe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Cuối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I, N.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nhắn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GVCN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xin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GVCN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nói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hiểu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do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- 3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N.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! (16/4/23)</a:t>
            </a:r>
          </a:p>
        </p:txBody>
      </p:sp>
    </p:spTree>
    <p:extLst>
      <p:ext uri="{BB962C8B-B14F-4D97-AF65-F5344CB8AC3E}">
        <p14:creationId xmlns:p14="http://schemas.microsoft.com/office/powerpoint/2010/main" val="166146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Vụ nữ sinh trường chuyên ĐH Vinh tự tử: Tạm đình chỉ công tác giáo viên chủ nhiệm ảnh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773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691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3" y="436881"/>
            <a:ext cx="9601196" cy="548640"/>
          </a:xfrm>
        </p:spPr>
        <p:txBody>
          <a:bodyPr>
            <a:noAutofit/>
          </a:bodyPr>
          <a:lstStyle/>
          <a:p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1" y="1148079"/>
            <a:ext cx="4636463" cy="559605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03/6/23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THCS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Hưng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Thủy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Lệ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Thủy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Quảng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tiệc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tay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cuối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HS T.V.V.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chạm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V.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nhiều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viện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chấn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thương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hoảng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Bỏ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10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7/6/2023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Trường THCS Hưng Thủy nơi xảy ra vụ bạo lực học đường.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622" y="1148079"/>
            <a:ext cx="6735378" cy="55960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683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759" y="436881"/>
            <a:ext cx="10633840" cy="548640"/>
          </a:xfrm>
        </p:spPr>
        <p:txBody>
          <a:bodyPr>
            <a:noAutofit/>
          </a:bodyPr>
          <a:lstStyle/>
          <a:p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1" y="1148080"/>
            <a:ext cx="5617429" cy="5307023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09/11/23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Tiểu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Bế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Văn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Đàn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Tân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Krông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Đaklak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U., HS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4,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10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hội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bầm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tím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tai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gần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chảy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máu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tay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nhiều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vết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đâm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sắc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nhọn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trị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U.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vẫn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hoảng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hãi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Nữ sinh lớp 4 bị 10 bạn cùng lớp đánh hội đồng bầm tím khắp người ảnh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070" y="101336"/>
            <a:ext cx="6025931" cy="66553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364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-838200"/>
            <a:ext cx="8229600" cy="838200"/>
          </a:xfrm>
        </p:spPr>
        <p:txBody>
          <a:bodyPr/>
          <a:lstStyle/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idx="1"/>
          </p:nvPr>
        </p:nvSpPr>
        <p:spPr>
          <a:xfrm>
            <a:off x="512956" y="1016000"/>
            <a:ext cx="11218127" cy="5351346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pPr algn="ctr">
              <a:buFontTx/>
              <a:buNone/>
            </a:pP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CẢM ƠN VÀ TRÂN TRỌNG KÍNH CHÀO</a:t>
            </a:r>
          </a:p>
          <a:p>
            <a:pPr algn="ctr">
              <a:buFontTx/>
              <a:buNone/>
            </a:pPr>
            <a:endParaRPr lang="en-US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FontTx/>
              <a:buNone/>
            </a:pP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97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436881"/>
            <a:ext cx="9601196" cy="81279"/>
          </a:xfrm>
        </p:spPr>
        <p:txBody>
          <a:bodyPr>
            <a:noAutofit/>
          </a:bodyPr>
          <a:lstStyle/>
          <a:p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660400"/>
            <a:ext cx="6024880" cy="5709920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Clip HS K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7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THCS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Đại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ThạchThất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hội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truyền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MXH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Clip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6,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9/23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…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nhiều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cháu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K.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hội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Cuối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9/23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cháu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chẩn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đoán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rối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rối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thần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)…,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thường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xuyên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hoảng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mất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g_642277256181063680" descr="Nhóm nam sinh vừa đánh hội đồng bạn vừa quay clip - Ảnh cắt từ clip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520" y="518160"/>
            <a:ext cx="5130800" cy="5852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574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731521"/>
            <a:ext cx="9601196" cy="1117600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quản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3920" y="1849121"/>
            <a:ext cx="10495280" cy="423671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UBND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huyện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Thạch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Thất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trách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+ BGH THCS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Lãnh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đạo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UBND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quản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trật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địa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GDĐT, CA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huyện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UBND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Đại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CA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quyết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65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2504</TotalTime>
  <Words>4412</Words>
  <Application>Microsoft Office PowerPoint</Application>
  <PresentationFormat>Widescreen</PresentationFormat>
  <Paragraphs>453</Paragraphs>
  <Slides>78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86" baseType="lpstr">
      <vt:lpstr>Aptos</vt:lpstr>
      <vt:lpstr>Arial</vt:lpstr>
      <vt:lpstr>Calibri</vt:lpstr>
      <vt:lpstr>Garamond</vt:lpstr>
      <vt:lpstr>Outfit</vt:lpstr>
      <vt:lpstr>Times New Roman</vt:lpstr>
      <vt:lpstr>Wingdings</vt:lpstr>
      <vt:lpstr>Organic</vt:lpstr>
      <vt:lpstr>UBND HUYỆN BÌNH SƠN PHÒNG GIÁO DỤC VÀ ĐÀO TẠO</vt:lpstr>
      <vt:lpstr> NỘI DUNG  </vt:lpstr>
      <vt:lpstr>PowerPoint Presentation</vt:lpstr>
      <vt:lpstr>Ai có vai trò quan trọng nhất trong loại bỏ Bạo lực học đường (BLHĐ)?</vt:lpstr>
      <vt:lpstr>Phiên họp giả định "Quốc hội TE" lần 2, 28-29/9/2024</vt:lpstr>
      <vt:lpstr>Câu trả lời của  1 Đại biểu “nhí”</vt:lpstr>
      <vt:lpstr>Nguyên nhân BLHĐ</vt:lpstr>
      <vt:lpstr>PowerPoint Presentation</vt:lpstr>
      <vt:lpstr>Trách nhiệm quản lý</vt:lpstr>
      <vt:lpstr>PHỐI HỢP GIỮA CHÍNH QUYỀN ĐỊA PHƯƠNG, CƠ QUAN, TỔ CHỨC, GIA ĐÌNH  TRONG  PHÒNG CHỐNG XÂM HẠI TRẺ CHƯA THỰC CHẤT, H.QUẢ</vt:lpstr>
      <vt:lpstr>Phụ huynh xông vào lớp đánh HS tại trg THCS Nguyễn Du, Tam Kỳ, QN</vt:lpstr>
      <vt:lpstr>PowerPoint Presentation</vt:lpstr>
      <vt:lpstr> Xử lý khi BLHĐ xảy ra</vt:lpstr>
      <vt:lpstr>                           NỘI DUNG</vt:lpstr>
      <vt:lpstr>I. CÁC VẤN ĐỀ CHUNG</vt:lpstr>
      <vt:lpstr>I. CÁC VẤN ĐỀ CHUNG</vt:lpstr>
      <vt:lpstr> Bạo lực học đường</vt:lpstr>
      <vt:lpstr>Bảo vệ trẻ em</vt:lpstr>
      <vt:lpstr>               Cấp độ phòng ngừa (Toàn bộ HS)</vt:lpstr>
      <vt:lpstr> Nội dung hoạt động phòng ngừa </vt:lpstr>
      <vt:lpstr>             Các biện pháp hỗ trợ (HS có nguy cơ)</vt:lpstr>
      <vt:lpstr>Can thiệp đối với ai? </vt:lpstr>
      <vt:lpstr>Biện pháp can thiệp (HS có nguy cơ cao/đã bị xâm hại)</vt:lpstr>
      <vt:lpstr>   2. Mục đích, mục tiêu, nguyên tắc </vt:lpstr>
      <vt:lpstr>   2. Mục đích, mục tiêu, nguyên tắc </vt:lpstr>
      <vt:lpstr> Nguyên tắc của công tác PCXHTEHS</vt:lpstr>
      <vt:lpstr>            II. CÁC NHÓM GIẢI PHÁP CƠ BẢN</vt:lpstr>
      <vt:lpstr>  1. Giải pháp phòng ngừa xâm hại TEHS </vt:lpstr>
      <vt:lpstr>PowerPoint Presentation</vt:lpstr>
      <vt:lpstr>1. Giải pháp phòng ngừa xâm hại TEHS </vt:lpstr>
      <vt:lpstr>2. Giải pháp phối hợp hỗ trợ, can thiệp liên ngành </vt:lpstr>
      <vt:lpstr>    Căn cứ xác định trường hợp xâm hại *</vt:lpstr>
      <vt:lpstr>Phương án xử lý</vt:lpstr>
      <vt:lpstr>                Hỗ trợ, can thiệp đối với Nhóm 1</vt:lpstr>
      <vt:lpstr>                Hỗ trợ, can thiệp đối với Nhóm 1</vt:lpstr>
      <vt:lpstr>PowerPoint Presentation</vt:lpstr>
      <vt:lpstr>PowerPoint Presentation</vt:lpstr>
      <vt:lpstr>         Hỗ trợ, can thiệp đối với Nhóm 1</vt:lpstr>
      <vt:lpstr>    Lưu ý trong Bước 1</vt:lpstr>
      <vt:lpstr>  Phối hợp hỗ trợ, can thiệp liên ngành đối với Nhóm 2</vt:lpstr>
      <vt:lpstr>PowerPoint Presentation</vt:lpstr>
      <vt:lpstr>PowerPoint Presentation</vt:lpstr>
      <vt:lpstr>Phối hợp hỗ trợ,can thiệp liên ngành đối với Nhóm 2</vt:lpstr>
      <vt:lpstr>III. TRÁCH NHIỆM THÀNH VIÊN NHÀ TRƯỜNG</vt:lpstr>
      <vt:lpstr>PowerPoint Presentation</vt:lpstr>
      <vt:lpstr>PowerPoint Presentation</vt:lpstr>
      <vt:lpstr>2. Trách nhiệm của Nhân viên đầu mối</vt:lpstr>
      <vt:lpstr>Tiêu chuẩn của Nhân viên đầu mối</vt:lpstr>
      <vt:lpstr>               3. Trách nhiệm của GV NV #</vt:lpstr>
      <vt:lpstr>                                  </vt:lpstr>
      <vt:lpstr>                                  </vt:lpstr>
      <vt:lpstr>IV. PHỤ LỤC</vt:lpstr>
      <vt:lpstr>PowerPoint Presentation</vt:lpstr>
      <vt:lpstr>           Trẻ em có hoàn cảnh đặc biệt  (PL2) </vt:lpstr>
      <vt:lpstr>PowerPoint Presentation</vt:lpstr>
      <vt:lpstr>Giải pháp PC BLHĐ</vt:lpstr>
      <vt:lpstr>  PHẦN QUAN TRỌNG NHẤT  CÁC NHÓM GIẢI PHÁP CƠ BẢN</vt:lpstr>
      <vt:lpstr>Giải pháp Phòng ngừa xâm hại TEHS </vt:lpstr>
      <vt:lpstr>Phương án Hỗ trợ, Can thiệp</vt:lpstr>
      <vt:lpstr>         Hỗ trợ, can thiệp đối với Nhóm 1</vt:lpstr>
      <vt:lpstr>Phối hợp hỗ trợ,can thiệp liên ngành đối với Nhóm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Vụ 1</vt:lpstr>
      <vt:lpstr>Vụ 2</vt:lpstr>
      <vt:lpstr>PowerPoint Presentation</vt:lpstr>
      <vt:lpstr>Vụ 3</vt:lpstr>
      <vt:lpstr>Vụ 4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PHUNG KHAC BINH</dc:creator>
  <cp:lastModifiedBy>TAN QUAN</cp:lastModifiedBy>
  <cp:revision>189</cp:revision>
  <dcterms:created xsi:type="dcterms:W3CDTF">2024-05-23T20:45:20Z</dcterms:created>
  <dcterms:modified xsi:type="dcterms:W3CDTF">2024-10-13T14:03:40Z</dcterms:modified>
</cp:coreProperties>
</file>